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1" r:id="rId5"/>
    <p:sldId id="259" r:id="rId6"/>
    <p:sldId id="260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5" r:id="rId21"/>
    <p:sldId id="276" r:id="rId22"/>
    <p:sldId id="277" r:id="rId23"/>
    <p:sldId id="278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5" d="100"/>
          <a:sy n="65" d="100"/>
        </p:scale>
        <p:origin x="2352" y="85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Book1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Bin Vs FWHM</a:t>
            </a:r>
          </a:p>
        </c:rich>
      </c:tx>
      <c:layout>
        <c:manualLayout>
          <c:xMode val="edge"/>
          <c:yMode val="edge"/>
          <c:x val="0.2987430008748907"/>
          <c:y val="2.7777777777777776E-2"/>
        </c:manualLayout>
      </c:layout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lineMarker"/>
        <c:varyColors val="0"/>
        <c:ser>
          <c:idx val="0"/>
          <c:order val="0"/>
          <c:spPr>
            <a:ln w="19050" cap="rnd">
              <a:noFill/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trendline>
            <c:spPr>
              <a:ln w="19050" cap="rnd">
                <a:solidFill>
                  <a:schemeClr val="accent1"/>
                </a:solidFill>
                <a:prstDash val="sysDot"/>
              </a:ln>
              <a:effectLst/>
            </c:spPr>
            <c:trendlineType val="poly"/>
            <c:order val="2"/>
            <c:dispRSqr val="1"/>
            <c:dispEq val="1"/>
            <c:trendlineLbl>
              <c:layout>
                <c:manualLayout>
                  <c:x val="9.0441382327209094E-2"/>
                  <c:y val="-0.19367563429571302"/>
                </c:manualLayout>
              </c:layout>
              <c:numFmt formatCode="General" sourceLinked="0"/>
              <c:spPr>
                <a:noFill/>
                <a:ln>
                  <a:noFill/>
                </a:ln>
                <a:effectLst/>
              </c:spPr>
              <c:txPr>
                <a:bodyPr rot="0" spcFirstLastPara="1" vertOverflow="ellipsis" vert="horz" wrap="square" anchor="ctr" anchorCtr="1"/>
                <a:lstStyle/>
                <a:p>
                  <a:pPr>
                    <a:defRPr sz="900" b="0" i="0" u="none" strike="noStrike" kern="1200" baseline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+mn-lt"/>
                      <a:ea typeface="+mn-ea"/>
                      <a:cs typeface="+mn-cs"/>
                    </a:defRPr>
                  </a:pPr>
                  <a:endParaRPr lang="en-US"/>
                </a:p>
              </c:txPr>
            </c:trendlineLbl>
          </c:trendline>
          <c:xVal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</c:numCache>
            </c:numRef>
          </c:xVal>
          <c:yVal>
            <c:numRef>
              <c:f>Sheet1!$B$2:$B$7</c:f>
              <c:numCache>
                <c:formatCode>General</c:formatCode>
                <c:ptCount val="6"/>
                <c:pt idx="0">
                  <c:v>11.3</c:v>
                </c:pt>
                <c:pt idx="1">
                  <c:v>13.6</c:v>
                </c:pt>
                <c:pt idx="2">
                  <c:v>16.600000000000001</c:v>
                </c:pt>
                <c:pt idx="3">
                  <c:v>24</c:v>
                </c:pt>
                <c:pt idx="4">
                  <c:v>33.299999999999997</c:v>
                </c:pt>
                <c:pt idx="5">
                  <c:v>50</c:v>
                </c:pt>
              </c:numCache>
            </c:numRef>
          </c:yVal>
          <c:smooth val="0"/>
          <c:extLst>
            <c:ext xmlns:c16="http://schemas.microsoft.com/office/drawing/2014/chart" uri="{C3380CC4-5D6E-409C-BE32-E72D297353CC}">
              <c16:uniqueId val="{00000001-EECE-434A-A324-5C56504EBC4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286614799"/>
        <c:axId val="1080332159"/>
      </c:scatterChart>
      <c:valAx>
        <c:axId val="286614799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1080332159"/>
        <c:crosses val="autoZero"/>
        <c:crossBetween val="midCat"/>
      </c:valAx>
      <c:valAx>
        <c:axId val="1080332159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86614799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Bin Vs ezrin Score</a:t>
            </a:r>
            <a:r>
              <a:rPr lang="en-US" baseline="0"/>
              <a:t> range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scatterChart>
        <c:scatterStyle val="smoothMarker"/>
        <c:varyColors val="0"/>
        <c:ser>
          <c:idx val="0"/>
          <c:order val="0"/>
          <c:spPr>
            <a:ln w="19050" cap="rnd">
              <a:solidFill>
                <a:schemeClr val="accent1"/>
              </a:solidFill>
              <a:round/>
            </a:ln>
            <a:effectLst/>
          </c:spPr>
          <c:marker>
            <c:symbol val="circle"/>
            <c:size val="5"/>
            <c:spPr>
              <a:solidFill>
                <a:schemeClr val="accent1"/>
              </a:solidFill>
              <a:ln w="9525">
                <a:solidFill>
                  <a:schemeClr val="accent1"/>
                </a:solidFill>
              </a:ln>
              <a:effectLst/>
            </c:spPr>
          </c:marker>
          <c:xVal>
            <c:numRef>
              <c:f>Sheet1!$A$2:$A$7</c:f>
              <c:numCache>
                <c:formatCode>General</c:formatCode>
                <c:ptCount val="6"/>
                <c:pt idx="0">
                  <c:v>1</c:v>
                </c:pt>
                <c:pt idx="1">
                  <c:v>2</c:v>
                </c:pt>
                <c:pt idx="2">
                  <c:v>4</c:v>
                </c:pt>
                <c:pt idx="3">
                  <c:v>8</c:v>
                </c:pt>
                <c:pt idx="4">
                  <c:v>16</c:v>
                </c:pt>
                <c:pt idx="5">
                  <c:v>32</c:v>
                </c:pt>
              </c:numCache>
            </c:numRef>
          </c:xVal>
          <c:yVal>
            <c:numRef>
              <c:f>Sheet1!$C$2:$C$7</c:f>
              <c:numCache>
                <c:formatCode>General</c:formatCode>
                <c:ptCount val="6"/>
                <c:pt idx="0">
                  <c:v>0.6</c:v>
                </c:pt>
                <c:pt idx="1">
                  <c:v>2</c:v>
                </c:pt>
                <c:pt idx="2">
                  <c:v>5.5</c:v>
                </c:pt>
                <c:pt idx="3">
                  <c:v>11</c:v>
                </c:pt>
                <c:pt idx="4">
                  <c:v>10.8</c:v>
                </c:pt>
                <c:pt idx="5">
                  <c:v>7</c:v>
                </c:pt>
              </c:numCache>
            </c:numRef>
          </c:yVal>
          <c:smooth val="1"/>
          <c:extLst>
            <c:ext xmlns:c16="http://schemas.microsoft.com/office/drawing/2014/chart" uri="{C3380CC4-5D6E-409C-BE32-E72D297353CC}">
              <c16:uniqueId val="{00000000-104F-4CBB-9BFB-0BFFF4A77CF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axId val="872741103"/>
        <c:axId val="872761071"/>
      </c:scatterChart>
      <c:valAx>
        <c:axId val="872741103"/>
        <c:scaling>
          <c:orientation val="minMax"/>
        </c:scaling>
        <c:delete val="0"/>
        <c:axPos val="b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2761071"/>
        <c:crosses val="autoZero"/>
        <c:crossBetween val="midCat"/>
      </c:valAx>
      <c:valAx>
        <c:axId val="872761071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25000"/>
                <a:lumOff val="7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872741103"/>
        <c:crosses val="autoZero"/>
        <c:crossBetween val="midCat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40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19050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25000"/>
            <a:lumOff val="75000"/>
          </a:schemeClr>
        </a:solidFill>
        <a:round/>
      </a:ln>
    </cs:spPr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24.wmf>
</file>

<file path=ppt/media/image25.wmf>
</file>

<file path=ppt/media/image26.wmf>
</file>

<file path=ppt/media/image27.wmf>
</file>

<file path=ppt/media/image28.wmf>
</file>

<file path=ppt/media/image29.wmf>
</file>

<file path=ppt/media/image3.wmf>
</file>

<file path=ppt/media/image30.wmf>
</file>

<file path=ppt/media/image31.wmf>
</file>

<file path=ppt/media/image32.wmf>
</file>

<file path=ppt/media/image33.wmf>
</file>

<file path=ppt/media/image34.wmf>
</file>

<file path=ppt/media/image35.wmf>
</file>

<file path=ppt/media/image36.wmf>
</file>

<file path=ppt/media/image37.wmf>
</file>

<file path=ppt/media/image38.wmf>
</file>

<file path=ppt/media/image39.wmf>
</file>

<file path=ppt/media/image4.wmf>
</file>

<file path=ppt/media/image40.wmf>
</file>

<file path=ppt/media/image41.wmf>
</file>

<file path=ppt/media/image42.wmf>
</file>

<file path=ppt/media/image43.wmf>
</file>

<file path=ppt/media/image44.wmf>
</file>

<file path=ppt/media/image45.wmf>
</file>

<file path=ppt/media/image46.wmf>
</file>

<file path=ppt/media/image47.wmf>
</file>

<file path=ppt/media/image48.wmf>
</file>

<file path=ppt/media/image49.wmf>
</file>

<file path=ppt/media/image5.wmf>
</file>

<file path=ppt/media/image50.wmf>
</file>

<file path=ppt/media/image51.wmf>
</file>

<file path=ppt/media/image52.wmf>
</file>

<file path=ppt/media/image53.wmf>
</file>

<file path=ppt/media/image54.wmf>
</file>

<file path=ppt/media/image55.wmf>
</file>

<file path=ppt/media/image56.wmf>
</file>

<file path=ppt/media/image57.wmf>
</file>

<file path=ppt/media/image58.wmf>
</file>

<file path=ppt/media/image59.wmf>
</file>

<file path=ppt/media/image6.wmf>
</file>

<file path=ppt/media/image60.wmf>
</file>

<file path=ppt/media/image61.wmf>
</file>

<file path=ppt/media/image62.wmf>
</file>

<file path=ppt/media/image63.wmf>
</file>

<file path=ppt/media/image64.wmf>
</file>

<file path=ppt/media/image65.wmf>
</file>

<file path=ppt/media/image66.wmf>
</file>

<file path=ppt/media/image67.wmf>
</file>

<file path=ppt/media/image68.wmf>
</file>

<file path=ppt/media/image69.wmf>
</file>

<file path=ppt/media/image7.wmf>
</file>

<file path=ppt/media/image70.wmf>
</file>

<file path=ppt/media/image71.wmf>
</file>

<file path=ppt/media/image72.wmf>
</file>

<file path=ppt/media/image73.wmf>
</file>

<file path=ppt/media/image74.wmf>
</file>

<file path=ppt/media/image75.wmf>
</file>

<file path=ppt/media/image76.wmf>
</file>

<file path=ppt/media/image77.wmf>
</file>

<file path=ppt/media/image78.wmf>
</file>

<file path=ppt/media/image79.wmf>
</file>

<file path=ppt/media/image8.wmf>
</file>

<file path=ppt/media/image80.wmf>
</file>

<file path=ppt/media/image81.wmf>
</file>

<file path=ppt/media/image82.wmf>
</file>

<file path=ppt/media/image83.wmf>
</file>

<file path=ppt/media/image84.wmf>
</file>

<file path=ppt/media/image85.wmf>
</file>

<file path=ppt/media/image86.wmf>
</file>

<file path=ppt/media/image87.wmf>
</file>

<file path=ppt/media/image88.wmf>
</file>

<file path=ppt/media/image89.wmf>
</file>

<file path=ppt/media/image9.wmf>
</file>

<file path=ppt/media/image90.wmf>
</file>

<file path=ppt/media/image91.wmf>
</file>

<file path=ppt/media/image92.wmf>
</file>

<file path=ppt/media/image93.wmf>
</file>

<file path=ppt/media/image94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0C4ED-E8AB-5FBF-A895-5F126FA6DB5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46C663-11E2-3EBD-E6B1-22D310AE24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AECBA4-95C7-3B99-331D-D355AD7D4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2A31939-E6B0-C41B-E030-00E809138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49E92B6-3ECB-5431-095B-771A221E7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68065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E2D541-A05D-9EA6-6DB4-E34568F59A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5875C5-5DDD-D1B1-D165-659653A8D5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05C3161-9EFD-8086-C5A7-EB2CC8ADF7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544FAE-A88E-C335-BB2C-A518BF26C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D65485-928F-20B1-4074-6A7548EAD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2438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5D8334-6498-0BEE-7A7A-3F9BAD9E1A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1741ACE-D3B6-2907-2342-B69F47F4D2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CFAE26-EBDE-B343-9A66-90DE69B98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172B33-CC00-12EB-12C4-FCD6925CAC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E35C53-65AB-8581-DF29-44FE574267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05798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49D809-FD43-875A-E5B8-F02A360DDD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B6956D-36C1-3A6D-9C1B-B5A6863C40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80590-CB55-250E-C8E1-664F7FB80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619AC8-8F21-477E-A911-A9C852CBC0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CE90A6-0E17-5938-8DD2-1A3CA1BFD3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376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840FAB-7A12-91DC-8D25-14E415EE87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47C450-79DF-A353-E34E-62BAD8B996C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F868C9-B803-1C72-BE68-0610D52B66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7C8944-B184-2C06-184E-A03880827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254010-0851-F367-634E-EC6EEB4AC4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9503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824E52-BE82-337B-6548-0C34FBCAEB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6FA1686-1909-48B8-6A60-F9611FBC80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90D31C-01D4-FFD4-8DD9-3EB6EB94F33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4F88C4-42FC-6AEE-80F0-AD3105FCA5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0DD0DF-2EC0-EA76-49E7-0FB39A0EA0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14FF70-498C-AA71-3D2F-C8FDFA24F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58653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5133A5-1AA0-DAB6-1EC2-B7D23513B5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EE0591-5641-1BFA-5067-CE8771E811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FCFD0B8-8B8F-97AD-988B-1E2AFB47B2B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924770-3119-728C-F4D7-10CC802FF62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B099D8-C519-8AAE-02C8-B85C36C3B4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8110630-CF2E-74C0-57EA-F79D4AFBE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EE24E42-924D-65D7-5533-9227355695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9A2AD4-37B1-657A-219A-5E03DF149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618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6FA688-E2DD-2033-8753-33464B869A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132A86-3141-2135-4B01-398A1C873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97398FA-069B-F4E9-63DA-F5D990E580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B8C9ED-AF48-A5DC-C467-4F53E2D51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0842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B52ADDB-F33B-3FA8-8214-120B434DCD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2DCF68-66CA-FF77-2292-F2E9385D9F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8F1BDD5-DFDE-FE4A-76D9-FBA1F6A49A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4859733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3E1E81-DE49-1317-1101-9A30041861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2511B58-7245-05C8-9FDF-C9B4AC8BD62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CAEFCA-EF9F-D776-AC1E-0DF1A201647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F7C805-7C8B-2C45-CCD1-FE0A337835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254EE5-8F62-8E97-061F-32CC09FC26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947122-D5C8-53D3-3EF5-ECB156AE9E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24581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961402-0AEF-1525-BCCE-A89EE98782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42186CB-F85C-6CDB-3345-578E6D38B22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717D0B3-ECD5-C442-D63D-304E67EC59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4CA392-FEED-C399-5CBB-743EFF126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B994C9-BDE4-B433-2B89-DFE9D9AC8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6046F6-1008-3E33-1DE6-62E2EE613F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4474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BADA2C-15D5-C0B8-7242-7B0DED164D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914DDA-A115-D41D-AC35-C732786E9A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CFDBC1-5409-4E04-D49D-B6F33E393B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92D8CF-8B33-40DC-99E8-C33DA49774C7}" type="datetimeFigureOut">
              <a:rPr lang="en-US" smtClean="0"/>
              <a:t>1/20/2023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299CA-637A-FACC-92A2-9745983E781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2ADF332-BCC6-513F-BD61-F3BADC15AEE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700E05-8DFD-4BBC-80F1-41BD0B0324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4729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2.bin"/><Relationship Id="rId13" Type="http://schemas.openxmlformats.org/officeDocument/2006/relationships/image" Target="../media/image40.wmf"/><Relationship Id="rId3" Type="http://schemas.openxmlformats.org/officeDocument/2006/relationships/image" Target="../media/image35.wmf"/><Relationship Id="rId7" Type="http://schemas.openxmlformats.org/officeDocument/2006/relationships/image" Target="../media/image37.wmf"/><Relationship Id="rId12" Type="http://schemas.openxmlformats.org/officeDocument/2006/relationships/oleObject" Target="../embeddings/oleObject44.bin"/><Relationship Id="rId2" Type="http://schemas.openxmlformats.org/officeDocument/2006/relationships/oleObject" Target="../embeddings/oleObject3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1.bin"/><Relationship Id="rId11" Type="http://schemas.openxmlformats.org/officeDocument/2006/relationships/image" Target="../media/image39.wmf"/><Relationship Id="rId5" Type="http://schemas.openxmlformats.org/officeDocument/2006/relationships/image" Target="../media/image36.wmf"/><Relationship Id="rId15" Type="http://schemas.openxmlformats.org/officeDocument/2006/relationships/image" Target="../media/image41.wmf"/><Relationship Id="rId10" Type="http://schemas.openxmlformats.org/officeDocument/2006/relationships/oleObject" Target="../embeddings/oleObject43.bin"/><Relationship Id="rId4" Type="http://schemas.openxmlformats.org/officeDocument/2006/relationships/oleObject" Target="../embeddings/oleObject40.bin"/><Relationship Id="rId9" Type="http://schemas.openxmlformats.org/officeDocument/2006/relationships/image" Target="../media/image38.wmf"/><Relationship Id="rId14" Type="http://schemas.openxmlformats.org/officeDocument/2006/relationships/oleObject" Target="../embeddings/oleObject45.bin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9.bin"/><Relationship Id="rId3" Type="http://schemas.openxmlformats.org/officeDocument/2006/relationships/image" Target="../media/image42.wmf"/><Relationship Id="rId7" Type="http://schemas.openxmlformats.org/officeDocument/2006/relationships/image" Target="../media/image44.wmf"/><Relationship Id="rId2" Type="http://schemas.openxmlformats.org/officeDocument/2006/relationships/oleObject" Target="../embeddings/oleObject46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48.bin"/><Relationship Id="rId11" Type="http://schemas.openxmlformats.org/officeDocument/2006/relationships/image" Target="../media/image46.wmf"/><Relationship Id="rId5" Type="http://schemas.openxmlformats.org/officeDocument/2006/relationships/image" Target="../media/image43.wmf"/><Relationship Id="rId10" Type="http://schemas.openxmlformats.org/officeDocument/2006/relationships/oleObject" Target="../embeddings/oleObject50.bin"/><Relationship Id="rId4" Type="http://schemas.openxmlformats.org/officeDocument/2006/relationships/oleObject" Target="../embeddings/oleObject47.bin"/><Relationship Id="rId9" Type="http://schemas.openxmlformats.org/officeDocument/2006/relationships/image" Target="../media/image45.w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4.bin"/><Relationship Id="rId3" Type="http://schemas.openxmlformats.org/officeDocument/2006/relationships/image" Target="../media/image47.wmf"/><Relationship Id="rId7" Type="http://schemas.openxmlformats.org/officeDocument/2006/relationships/image" Target="../media/image49.wmf"/><Relationship Id="rId2" Type="http://schemas.openxmlformats.org/officeDocument/2006/relationships/oleObject" Target="../embeddings/oleObject5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3.bin"/><Relationship Id="rId5" Type="http://schemas.openxmlformats.org/officeDocument/2006/relationships/image" Target="../media/image48.wmf"/><Relationship Id="rId4" Type="http://schemas.openxmlformats.org/officeDocument/2006/relationships/oleObject" Target="../embeddings/oleObject52.bin"/><Relationship Id="rId9" Type="http://schemas.openxmlformats.org/officeDocument/2006/relationships/image" Target="../media/image50.wm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58.bin"/><Relationship Id="rId13" Type="http://schemas.openxmlformats.org/officeDocument/2006/relationships/image" Target="../media/image56.wmf"/><Relationship Id="rId3" Type="http://schemas.openxmlformats.org/officeDocument/2006/relationships/image" Target="../media/image51.wmf"/><Relationship Id="rId7" Type="http://schemas.openxmlformats.org/officeDocument/2006/relationships/image" Target="../media/image53.wmf"/><Relationship Id="rId12" Type="http://schemas.openxmlformats.org/officeDocument/2006/relationships/oleObject" Target="../embeddings/oleObject60.bin"/><Relationship Id="rId2" Type="http://schemas.openxmlformats.org/officeDocument/2006/relationships/oleObject" Target="../embeddings/oleObject5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57.bin"/><Relationship Id="rId11" Type="http://schemas.openxmlformats.org/officeDocument/2006/relationships/image" Target="../media/image55.wmf"/><Relationship Id="rId5" Type="http://schemas.openxmlformats.org/officeDocument/2006/relationships/image" Target="../media/image52.wmf"/><Relationship Id="rId10" Type="http://schemas.openxmlformats.org/officeDocument/2006/relationships/oleObject" Target="../embeddings/oleObject59.bin"/><Relationship Id="rId4" Type="http://schemas.openxmlformats.org/officeDocument/2006/relationships/oleObject" Target="../embeddings/oleObject56.bin"/><Relationship Id="rId9" Type="http://schemas.openxmlformats.org/officeDocument/2006/relationships/image" Target="../media/image54.wmf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64.bin"/><Relationship Id="rId13" Type="http://schemas.openxmlformats.org/officeDocument/2006/relationships/image" Target="../media/image62.wmf"/><Relationship Id="rId3" Type="http://schemas.openxmlformats.org/officeDocument/2006/relationships/image" Target="../media/image57.wmf"/><Relationship Id="rId7" Type="http://schemas.openxmlformats.org/officeDocument/2006/relationships/image" Target="../media/image59.wmf"/><Relationship Id="rId12" Type="http://schemas.openxmlformats.org/officeDocument/2006/relationships/oleObject" Target="../embeddings/oleObject66.bin"/><Relationship Id="rId2" Type="http://schemas.openxmlformats.org/officeDocument/2006/relationships/oleObject" Target="../embeddings/oleObject6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3.bin"/><Relationship Id="rId11" Type="http://schemas.openxmlformats.org/officeDocument/2006/relationships/image" Target="../media/image61.wmf"/><Relationship Id="rId5" Type="http://schemas.openxmlformats.org/officeDocument/2006/relationships/image" Target="../media/image58.wmf"/><Relationship Id="rId10" Type="http://schemas.openxmlformats.org/officeDocument/2006/relationships/oleObject" Target="../embeddings/oleObject65.bin"/><Relationship Id="rId4" Type="http://schemas.openxmlformats.org/officeDocument/2006/relationships/oleObject" Target="../embeddings/oleObject62.bin"/><Relationship Id="rId9" Type="http://schemas.openxmlformats.org/officeDocument/2006/relationships/image" Target="../media/image60.wmf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0.bin"/><Relationship Id="rId3" Type="http://schemas.openxmlformats.org/officeDocument/2006/relationships/image" Target="../media/image63.wmf"/><Relationship Id="rId7" Type="http://schemas.openxmlformats.org/officeDocument/2006/relationships/image" Target="../media/image65.wmf"/><Relationship Id="rId2" Type="http://schemas.openxmlformats.org/officeDocument/2006/relationships/oleObject" Target="../embeddings/oleObject6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69.bin"/><Relationship Id="rId5" Type="http://schemas.openxmlformats.org/officeDocument/2006/relationships/image" Target="../media/image64.wmf"/><Relationship Id="rId4" Type="http://schemas.openxmlformats.org/officeDocument/2006/relationships/oleObject" Target="../embeddings/oleObject68.bin"/><Relationship Id="rId9" Type="http://schemas.openxmlformats.org/officeDocument/2006/relationships/image" Target="../media/image66.wmf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74.bin"/><Relationship Id="rId3" Type="http://schemas.openxmlformats.org/officeDocument/2006/relationships/image" Target="../media/image67.wmf"/><Relationship Id="rId7" Type="http://schemas.openxmlformats.org/officeDocument/2006/relationships/image" Target="../media/image69.wmf"/><Relationship Id="rId2" Type="http://schemas.openxmlformats.org/officeDocument/2006/relationships/oleObject" Target="../embeddings/oleObject7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3.bin"/><Relationship Id="rId5" Type="http://schemas.openxmlformats.org/officeDocument/2006/relationships/image" Target="../media/image68.wmf"/><Relationship Id="rId4" Type="http://schemas.openxmlformats.org/officeDocument/2006/relationships/oleObject" Target="../embeddings/oleObject72.bin"/><Relationship Id="rId9" Type="http://schemas.openxmlformats.org/officeDocument/2006/relationships/image" Target="../media/image70.w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1.wmf"/><Relationship Id="rId7" Type="http://schemas.openxmlformats.org/officeDocument/2006/relationships/image" Target="../media/image73.wmf"/><Relationship Id="rId2" Type="http://schemas.openxmlformats.org/officeDocument/2006/relationships/oleObject" Target="../embeddings/oleObject7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77.bin"/><Relationship Id="rId5" Type="http://schemas.openxmlformats.org/officeDocument/2006/relationships/image" Target="../media/image72.wmf"/><Relationship Id="rId4" Type="http://schemas.openxmlformats.org/officeDocument/2006/relationships/oleObject" Target="../embeddings/oleObject76.bin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1.bin"/><Relationship Id="rId13" Type="http://schemas.openxmlformats.org/officeDocument/2006/relationships/image" Target="../media/image79.wmf"/><Relationship Id="rId3" Type="http://schemas.openxmlformats.org/officeDocument/2006/relationships/image" Target="../media/image74.wmf"/><Relationship Id="rId7" Type="http://schemas.openxmlformats.org/officeDocument/2006/relationships/image" Target="../media/image76.wmf"/><Relationship Id="rId12" Type="http://schemas.openxmlformats.org/officeDocument/2006/relationships/oleObject" Target="../embeddings/oleObject83.bin"/><Relationship Id="rId2" Type="http://schemas.openxmlformats.org/officeDocument/2006/relationships/oleObject" Target="../embeddings/oleObject78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0.bin"/><Relationship Id="rId11" Type="http://schemas.openxmlformats.org/officeDocument/2006/relationships/image" Target="../media/image78.wmf"/><Relationship Id="rId5" Type="http://schemas.openxmlformats.org/officeDocument/2006/relationships/image" Target="../media/image75.wmf"/><Relationship Id="rId10" Type="http://schemas.openxmlformats.org/officeDocument/2006/relationships/oleObject" Target="../embeddings/oleObject82.bin"/><Relationship Id="rId4" Type="http://schemas.openxmlformats.org/officeDocument/2006/relationships/oleObject" Target="../embeddings/oleObject79.bin"/><Relationship Id="rId9" Type="http://schemas.openxmlformats.org/officeDocument/2006/relationships/image" Target="../media/image77.wmf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87.bin"/><Relationship Id="rId13" Type="http://schemas.openxmlformats.org/officeDocument/2006/relationships/image" Target="../media/image85.wmf"/><Relationship Id="rId3" Type="http://schemas.openxmlformats.org/officeDocument/2006/relationships/image" Target="../media/image80.wmf"/><Relationship Id="rId7" Type="http://schemas.openxmlformats.org/officeDocument/2006/relationships/image" Target="../media/image82.wmf"/><Relationship Id="rId12" Type="http://schemas.openxmlformats.org/officeDocument/2006/relationships/oleObject" Target="../embeddings/oleObject89.bin"/><Relationship Id="rId2" Type="http://schemas.openxmlformats.org/officeDocument/2006/relationships/oleObject" Target="../embeddings/oleObject8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86.bin"/><Relationship Id="rId11" Type="http://schemas.openxmlformats.org/officeDocument/2006/relationships/image" Target="../media/image84.wmf"/><Relationship Id="rId5" Type="http://schemas.openxmlformats.org/officeDocument/2006/relationships/image" Target="../media/image81.wmf"/><Relationship Id="rId10" Type="http://schemas.openxmlformats.org/officeDocument/2006/relationships/oleObject" Target="../embeddings/oleObject88.bin"/><Relationship Id="rId4" Type="http://schemas.openxmlformats.org/officeDocument/2006/relationships/oleObject" Target="../embeddings/oleObject85.bin"/><Relationship Id="rId9" Type="http://schemas.openxmlformats.org/officeDocument/2006/relationships/image" Target="../media/image83.wmf"/></Relationships>
</file>

<file path=ppt/slides/_rels/slide22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3.bin"/><Relationship Id="rId3" Type="http://schemas.openxmlformats.org/officeDocument/2006/relationships/image" Target="../media/image86.wmf"/><Relationship Id="rId7" Type="http://schemas.openxmlformats.org/officeDocument/2006/relationships/image" Target="../media/image88.wmf"/><Relationship Id="rId2" Type="http://schemas.openxmlformats.org/officeDocument/2006/relationships/oleObject" Target="../embeddings/oleObject90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2.bin"/><Relationship Id="rId11" Type="http://schemas.openxmlformats.org/officeDocument/2006/relationships/image" Target="../media/image90.wmf"/><Relationship Id="rId5" Type="http://schemas.openxmlformats.org/officeDocument/2006/relationships/image" Target="../media/image87.wmf"/><Relationship Id="rId10" Type="http://schemas.openxmlformats.org/officeDocument/2006/relationships/oleObject" Target="../embeddings/oleObject94.bin"/><Relationship Id="rId4" Type="http://schemas.openxmlformats.org/officeDocument/2006/relationships/oleObject" Target="../embeddings/oleObject91.bin"/><Relationship Id="rId9" Type="http://schemas.openxmlformats.org/officeDocument/2006/relationships/image" Target="../media/image89.wmf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98.bin"/><Relationship Id="rId3" Type="http://schemas.openxmlformats.org/officeDocument/2006/relationships/image" Target="../media/image91.wmf"/><Relationship Id="rId7" Type="http://schemas.openxmlformats.org/officeDocument/2006/relationships/image" Target="../media/image93.wmf"/><Relationship Id="rId2" Type="http://schemas.openxmlformats.org/officeDocument/2006/relationships/oleObject" Target="../embeddings/oleObject95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7.bin"/><Relationship Id="rId5" Type="http://schemas.openxmlformats.org/officeDocument/2006/relationships/image" Target="../media/image92.wmf"/><Relationship Id="rId4" Type="http://schemas.openxmlformats.org/officeDocument/2006/relationships/oleObject" Target="../embeddings/oleObject96.bin"/><Relationship Id="rId9" Type="http://schemas.openxmlformats.org/officeDocument/2006/relationships/image" Target="../media/image94.w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6.wmf"/><Relationship Id="rId3" Type="http://schemas.openxmlformats.org/officeDocument/2006/relationships/image" Target="../media/image1.wmf"/><Relationship Id="rId7" Type="http://schemas.openxmlformats.org/officeDocument/2006/relationships/image" Target="../media/image3.wmf"/><Relationship Id="rId12" Type="http://schemas.openxmlformats.org/officeDocument/2006/relationships/oleObject" Target="../embeddings/oleObject6.bin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5" Type="http://schemas.openxmlformats.org/officeDocument/2006/relationships/image" Target="../media/image2.w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13" Type="http://schemas.openxmlformats.org/officeDocument/2006/relationships/image" Target="../media/image4.wmf"/><Relationship Id="rId3" Type="http://schemas.openxmlformats.org/officeDocument/2006/relationships/image" Target="../media/image7.wmf"/><Relationship Id="rId7" Type="http://schemas.openxmlformats.org/officeDocument/2006/relationships/image" Target="../media/image1.wmf"/><Relationship Id="rId12" Type="http://schemas.openxmlformats.org/officeDocument/2006/relationships/oleObject" Target="../embeddings/oleObject12.bin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.bin"/><Relationship Id="rId11" Type="http://schemas.openxmlformats.org/officeDocument/2006/relationships/image" Target="../media/image3.wmf"/><Relationship Id="rId5" Type="http://schemas.openxmlformats.org/officeDocument/2006/relationships/image" Target="../media/image8.wmf"/><Relationship Id="rId10" Type="http://schemas.openxmlformats.org/officeDocument/2006/relationships/oleObject" Target="../embeddings/oleObject11.bin"/><Relationship Id="rId4" Type="http://schemas.openxmlformats.org/officeDocument/2006/relationships/oleObject" Target="../embeddings/oleObject8.bin"/><Relationship Id="rId9" Type="http://schemas.openxmlformats.org/officeDocument/2006/relationships/image" Target="../media/image2.wm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wmf"/><Relationship Id="rId4" Type="http://schemas.openxmlformats.org/officeDocument/2006/relationships/oleObject" Target="../embeddings/oleObject11.bin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7.bin"/><Relationship Id="rId13" Type="http://schemas.openxmlformats.org/officeDocument/2006/relationships/image" Target="../media/image15.wmf"/><Relationship Id="rId3" Type="http://schemas.openxmlformats.org/officeDocument/2006/relationships/image" Target="../media/image10.wmf"/><Relationship Id="rId7" Type="http://schemas.openxmlformats.org/officeDocument/2006/relationships/image" Target="../media/image12.wmf"/><Relationship Id="rId12" Type="http://schemas.openxmlformats.org/officeDocument/2006/relationships/oleObject" Target="../embeddings/oleObject19.bin"/><Relationship Id="rId2" Type="http://schemas.openxmlformats.org/officeDocument/2006/relationships/oleObject" Target="../embeddings/oleObject14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6.bin"/><Relationship Id="rId11" Type="http://schemas.openxmlformats.org/officeDocument/2006/relationships/image" Target="../media/image14.wmf"/><Relationship Id="rId5" Type="http://schemas.openxmlformats.org/officeDocument/2006/relationships/image" Target="../media/image11.wmf"/><Relationship Id="rId10" Type="http://schemas.openxmlformats.org/officeDocument/2006/relationships/oleObject" Target="../embeddings/oleObject18.bin"/><Relationship Id="rId4" Type="http://schemas.openxmlformats.org/officeDocument/2006/relationships/oleObject" Target="../embeddings/oleObject15.bin"/><Relationship Id="rId9" Type="http://schemas.openxmlformats.org/officeDocument/2006/relationships/image" Target="../media/image13.wmf"/><Relationship Id="rId14" Type="http://schemas.openxmlformats.org/officeDocument/2006/relationships/chart" Target="../charts/chart1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3.bin"/><Relationship Id="rId3" Type="http://schemas.openxmlformats.org/officeDocument/2006/relationships/image" Target="../media/image16.wmf"/><Relationship Id="rId7" Type="http://schemas.openxmlformats.org/officeDocument/2006/relationships/image" Target="../media/image18.wmf"/><Relationship Id="rId2" Type="http://schemas.openxmlformats.org/officeDocument/2006/relationships/oleObject" Target="../embeddings/oleObject20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2.bin"/><Relationship Id="rId5" Type="http://schemas.openxmlformats.org/officeDocument/2006/relationships/image" Target="../media/image17.wmf"/><Relationship Id="rId4" Type="http://schemas.openxmlformats.org/officeDocument/2006/relationships/oleObject" Target="../embeddings/oleObject21.bin"/><Relationship Id="rId9" Type="http://schemas.openxmlformats.org/officeDocument/2006/relationships/image" Target="../media/image19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7.bin"/><Relationship Id="rId13" Type="http://schemas.openxmlformats.org/officeDocument/2006/relationships/image" Target="../media/image25.wmf"/><Relationship Id="rId3" Type="http://schemas.openxmlformats.org/officeDocument/2006/relationships/image" Target="../media/image20.wmf"/><Relationship Id="rId7" Type="http://schemas.openxmlformats.org/officeDocument/2006/relationships/image" Target="../media/image22.wmf"/><Relationship Id="rId12" Type="http://schemas.openxmlformats.org/officeDocument/2006/relationships/oleObject" Target="../embeddings/oleObject29.bin"/><Relationship Id="rId17" Type="http://schemas.openxmlformats.org/officeDocument/2006/relationships/image" Target="../media/image27.wmf"/><Relationship Id="rId2" Type="http://schemas.openxmlformats.org/officeDocument/2006/relationships/oleObject" Target="../embeddings/oleObject24.bin"/><Relationship Id="rId16" Type="http://schemas.openxmlformats.org/officeDocument/2006/relationships/oleObject" Target="../embeddings/oleObject3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6.bin"/><Relationship Id="rId11" Type="http://schemas.openxmlformats.org/officeDocument/2006/relationships/image" Target="../media/image24.wmf"/><Relationship Id="rId5" Type="http://schemas.openxmlformats.org/officeDocument/2006/relationships/image" Target="../media/image21.wmf"/><Relationship Id="rId15" Type="http://schemas.openxmlformats.org/officeDocument/2006/relationships/image" Target="../media/image26.wmf"/><Relationship Id="rId10" Type="http://schemas.openxmlformats.org/officeDocument/2006/relationships/oleObject" Target="../embeddings/oleObject28.bin"/><Relationship Id="rId4" Type="http://schemas.openxmlformats.org/officeDocument/2006/relationships/oleObject" Target="../embeddings/oleObject25.bin"/><Relationship Id="rId9" Type="http://schemas.openxmlformats.org/officeDocument/2006/relationships/image" Target="../media/image23.wmf"/><Relationship Id="rId14" Type="http://schemas.openxmlformats.org/officeDocument/2006/relationships/oleObject" Target="../embeddings/oleObject30.bin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35.bin"/><Relationship Id="rId13" Type="http://schemas.openxmlformats.org/officeDocument/2006/relationships/image" Target="../media/image33.wmf"/><Relationship Id="rId3" Type="http://schemas.openxmlformats.org/officeDocument/2006/relationships/image" Target="../media/image28.wmf"/><Relationship Id="rId7" Type="http://schemas.openxmlformats.org/officeDocument/2006/relationships/image" Target="../media/image30.wmf"/><Relationship Id="rId12" Type="http://schemas.openxmlformats.org/officeDocument/2006/relationships/oleObject" Target="../embeddings/oleObject37.bin"/><Relationship Id="rId2" Type="http://schemas.openxmlformats.org/officeDocument/2006/relationships/oleObject" Target="../embeddings/oleObject32.bin"/><Relationship Id="rId16" Type="http://schemas.openxmlformats.org/officeDocument/2006/relationships/chart" Target="../charts/chart2.xml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4.bin"/><Relationship Id="rId11" Type="http://schemas.openxmlformats.org/officeDocument/2006/relationships/image" Target="../media/image32.wmf"/><Relationship Id="rId5" Type="http://schemas.openxmlformats.org/officeDocument/2006/relationships/image" Target="../media/image29.wmf"/><Relationship Id="rId15" Type="http://schemas.openxmlformats.org/officeDocument/2006/relationships/image" Target="../media/image34.wmf"/><Relationship Id="rId10" Type="http://schemas.openxmlformats.org/officeDocument/2006/relationships/oleObject" Target="../embeddings/oleObject36.bin"/><Relationship Id="rId4" Type="http://schemas.openxmlformats.org/officeDocument/2006/relationships/oleObject" Target="../embeddings/oleObject33.bin"/><Relationship Id="rId9" Type="http://schemas.openxmlformats.org/officeDocument/2006/relationships/image" Target="../media/image31.wmf"/><Relationship Id="rId14" Type="http://schemas.openxmlformats.org/officeDocument/2006/relationships/oleObject" Target="../embeddings/oleObject38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EC229D-1DA8-AF50-CE64-EE50885DEE5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03252"/>
          </a:xfrm>
        </p:spPr>
        <p:txBody>
          <a:bodyPr/>
          <a:lstStyle/>
          <a:p>
            <a:r>
              <a:rPr lang="en-US" dirty="0"/>
              <a:t>Performance 3 point Brenner 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199DC11-555A-9548-346E-5BA5430CCBF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141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0455EA-4575-97CB-822F-A4DD20F66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822" y="-23063"/>
            <a:ext cx="10515600" cy="635539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about not much area occupied?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A0EFF19-ABEC-601C-34DB-CF4BF79DEA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26423481"/>
              </p:ext>
            </p:extLst>
          </p:nvPr>
        </p:nvGraphicFramePr>
        <p:xfrm>
          <a:off x="10038631" y="5354338"/>
          <a:ext cx="1867585" cy="139733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295960" imgH="3962520" progId="PBrush">
                  <p:embed/>
                </p:oleObj>
              </mc:Choice>
              <mc:Fallback>
                <p:oleObj name="Bitmap Image" r:id="rId2" imgW="5295960" imgH="396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0038631" y="5354338"/>
                        <a:ext cx="1867585" cy="139733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5E68F49C-E1C9-3655-9642-F163810C538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16470758"/>
              </p:ext>
            </p:extLst>
          </p:nvPr>
        </p:nvGraphicFramePr>
        <p:xfrm>
          <a:off x="7909975" y="5226408"/>
          <a:ext cx="2027656" cy="15252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343480" imgH="4019400" progId="PBrush">
                  <p:embed/>
                </p:oleObj>
              </mc:Choice>
              <mc:Fallback>
                <p:oleObj name="Bitmap Image" r:id="rId4" imgW="534348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09975" y="5226408"/>
                        <a:ext cx="2027656" cy="15252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27855368-9212-38BC-2F90-35F9432012A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4252883"/>
              </p:ext>
            </p:extLst>
          </p:nvPr>
        </p:nvGraphicFramePr>
        <p:xfrm>
          <a:off x="5942255" y="5336574"/>
          <a:ext cx="1866720" cy="14150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315040" imgH="4029120" progId="PBrush">
                  <p:embed/>
                </p:oleObj>
              </mc:Choice>
              <mc:Fallback>
                <p:oleObj name="Bitmap Image" r:id="rId6" imgW="5315040" imgH="4029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5942255" y="5336574"/>
                        <a:ext cx="1866720" cy="14150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37C9C21-CC79-E9F5-F5A3-0A4D9AEA70E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128077923"/>
              </p:ext>
            </p:extLst>
          </p:nvPr>
        </p:nvGraphicFramePr>
        <p:xfrm>
          <a:off x="3999242" y="5341606"/>
          <a:ext cx="1754577" cy="13175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315040" imgH="3990960" progId="PBrush">
                  <p:embed/>
                </p:oleObj>
              </mc:Choice>
              <mc:Fallback>
                <p:oleObj name="Bitmap Image" r:id="rId8" imgW="5315040" imgH="3990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999242" y="5341606"/>
                        <a:ext cx="1754577" cy="13175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7239A289-E193-8824-51D4-9810523CBFD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31225629"/>
              </p:ext>
            </p:extLst>
          </p:nvPr>
        </p:nvGraphicFramePr>
        <p:xfrm>
          <a:off x="2133746" y="5385368"/>
          <a:ext cx="1771278" cy="131750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391000" imgH="4010040" progId="PBrush">
                  <p:embed/>
                </p:oleObj>
              </mc:Choice>
              <mc:Fallback>
                <p:oleObj name="Bitmap Image" r:id="rId10" imgW="5391000" imgH="4010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133746" y="5385368"/>
                        <a:ext cx="1771278" cy="131750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D7CA44BE-189A-536A-F5BC-43EA8E7FD85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13911257"/>
              </p:ext>
            </p:extLst>
          </p:nvPr>
        </p:nvGraphicFramePr>
        <p:xfrm>
          <a:off x="127075" y="5371856"/>
          <a:ext cx="1902368" cy="14150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429160" imgH="4038480" progId="PBrush">
                  <p:embed/>
                </p:oleObj>
              </mc:Choice>
              <mc:Fallback>
                <p:oleObj name="Bitmap Image" r:id="rId12" imgW="5429160" imgH="4038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127075" y="5371856"/>
                        <a:ext cx="1902368" cy="14150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358C2DE5-715C-BE01-D855-E3A5E3F600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374181"/>
              </p:ext>
            </p:extLst>
          </p:nvPr>
        </p:nvGraphicFramePr>
        <p:xfrm>
          <a:off x="7909975" y="612476"/>
          <a:ext cx="3567638" cy="42308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4" imgW="5896080" imgH="6991200" progId="PBrush">
                  <p:embed/>
                </p:oleObj>
              </mc:Choice>
              <mc:Fallback>
                <p:oleObj name="Bitmap Image" r:id="rId14" imgW="5896080" imgH="6991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7909975" y="612476"/>
                        <a:ext cx="3567638" cy="42308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40EC17A0-43DA-5052-7693-066639E1BCEC}"/>
              </a:ext>
            </a:extLst>
          </p:cNvPr>
          <p:cNvSpPr txBox="1"/>
          <p:nvPr/>
        </p:nvSpPr>
        <p:spPr>
          <a:xfrm>
            <a:off x="569343" y="1319842"/>
            <a:ext cx="713404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Binning certainly helps images with low area occupation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At first its tempting to say it will bin away to nothing and hurt it.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Possibly it helps by effectively increasing its weight in the overall image on a pixel by pixel basis.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Easy to see that best is bin 32. While it is noisier, it is max FWHM while maintaining sufficiently low noise levels. 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10297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E7A4B1-60EA-1A7A-5B32-1C30FD55AA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109" y="158092"/>
            <a:ext cx="10515600" cy="618286"/>
          </a:xfrm>
        </p:spPr>
        <p:txBody>
          <a:bodyPr>
            <a:normAutofit fontScale="90000"/>
          </a:bodyPr>
          <a:lstStyle/>
          <a:p>
            <a:r>
              <a:rPr lang="en-US" dirty="0"/>
              <a:t>Can I focus a single Nucleus?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837E4DE8-F120-6375-CAAB-CEFED885244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03456483"/>
              </p:ext>
            </p:extLst>
          </p:nvPr>
        </p:nvGraphicFramePr>
        <p:xfrm>
          <a:off x="174673" y="4575709"/>
          <a:ext cx="2957423" cy="2183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315040" imgH="3924360" progId="PBrush">
                  <p:embed/>
                </p:oleObj>
              </mc:Choice>
              <mc:Fallback>
                <p:oleObj name="Bitmap Image" r:id="rId2" imgW="5315040" imgH="3924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74673" y="4575709"/>
                        <a:ext cx="2957423" cy="2183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C943C9F9-FD19-5102-CD49-D3E695C9600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5092747"/>
              </p:ext>
            </p:extLst>
          </p:nvPr>
        </p:nvGraphicFramePr>
        <p:xfrm>
          <a:off x="7502116" y="379563"/>
          <a:ext cx="3992504" cy="371798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9705960" imgH="9039240" progId="PBrush">
                  <p:embed/>
                </p:oleObj>
              </mc:Choice>
              <mc:Fallback>
                <p:oleObj name="Bitmap Image" r:id="rId4" imgW="9705960" imgH="90392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502116" y="379563"/>
                        <a:ext cx="3992504" cy="371798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0AF3068C-ED27-F21E-645A-D3CA262728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57485131"/>
              </p:ext>
            </p:extLst>
          </p:nvPr>
        </p:nvGraphicFramePr>
        <p:xfrm>
          <a:off x="3454250" y="4635127"/>
          <a:ext cx="2894791" cy="21241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438880" imgH="3990960" progId="PBrush">
                  <p:embed/>
                </p:oleObj>
              </mc:Choice>
              <mc:Fallback>
                <p:oleObj name="Bitmap Image" r:id="rId6" imgW="5438880" imgH="3990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54250" y="4635127"/>
                        <a:ext cx="2894791" cy="21241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75E348FD-10AD-F809-9709-CB34082758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23267043"/>
              </p:ext>
            </p:extLst>
          </p:nvPr>
        </p:nvGraphicFramePr>
        <p:xfrm>
          <a:off x="6599880" y="4515323"/>
          <a:ext cx="2898488" cy="2124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419800" imgH="3971880" progId="PBrush">
                  <p:embed/>
                </p:oleObj>
              </mc:Choice>
              <mc:Fallback>
                <p:oleObj name="Bitmap Image" r:id="rId8" imgW="5419800" imgH="3971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599880" y="4515323"/>
                        <a:ext cx="2898488" cy="2124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09AB7619-24C5-E21A-45E2-EF992F5FE5F3}"/>
              </a:ext>
            </a:extLst>
          </p:cNvPr>
          <p:cNvSpPr txBox="1"/>
          <p:nvPr/>
        </p:nvSpPr>
        <p:spPr>
          <a:xfrm>
            <a:off x="923026" y="4252823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Bin=1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FF5CA7E-4827-F9AD-C6F6-123F0EB7313B}"/>
              </a:ext>
            </a:extLst>
          </p:cNvPr>
          <p:cNvSpPr txBox="1"/>
          <p:nvPr/>
        </p:nvSpPr>
        <p:spPr>
          <a:xfrm>
            <a:off x="4543213" y="4206376"/>
            <a:ext cx="7168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Bin=8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B0DFA7DC-AD45-5D11-00FA-6059825FFD00}"/>
              </a:ext>
            </a:extLst>
          </p:cNvPr>
          <p:cNvSpPr txBox="1"/>
          <p:nvPr/>
        </p:nvSpPr>
        <p:spPr>
          <a:xfrm>
            <a:off x="7675145" y="4206376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Bin=16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7EDA356-5FEA-BBC5-36DC-0AE7B28821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99714641"/>
              </p:ext>
            </p:extLst>
          </p:nvPr>
        </p:nvGraphicFramePr>
        <p:xfrm>
          <a:off x="9584293" y="4597502"/>
          <a:ext cx="2514601" cy="19598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267160" imgH="4105440" progId="PBrush">
                  <p:embed/>
                </p:oleObj>
              </mc:Choice>
              <mc:Fallback>
                <p:oleObj name="Bitmap Image" r:id="rId10" imgW="5267160" imgH="4105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584293" y="4597502"/>
                        <a:ext cx="2514601" cy="19598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E71AB22D-3CAE-66E1-1DC4-56CF59104F08}"/>
              </a:ext>
            </a:extLst>
          </p:cNvPr>
          <p:cNvSpPr txBox="1"/>
          <p:nvPr/>
        </p:nvSpPr>
        <p:spPr>
          <a:xfrm>
            <a:off x="10602895" y="4265795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Bin=32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BFB6DFA7-64FD-DA4C-4BA1-FBB64ACCCF9D}"/>
              </a:ext>
            </a:extLst>
          </p:cNvPr>
          <p:cNvCxnSpPr/>
          <p:nvPr/>
        </p:nvCxnSpPr>
        <p:spPr>
          <a:xfrm>
            <a:off x="5132717" y="5620379"/>
            <a:ext cx="0" cy="936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04B19DB-9549-CFB8-EF07-5F9933417B88}"/>
              </a:ext>
            </a:extLst>
          </p:cNvPr>
          <p:cNvCxnSpPr/>
          <p:nvPr/>
        </p:nvCxnSpPr>
        <p:spPr>
          <a:xfrm>
            <a:off x="8243977" y="5577423"/>
            <a:ext cx="0" cy="936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E7189A5-17E1-EC51-9643-F73A1E500EA2}"/>
              </a:ext>
            </a:extLst>
          </p:cNvPr>
          <p:cNvCxnSpPr/>
          <p:nvPr/>
        </p:nvCxnSpPr>
        <p:spPr>
          <a:xfrm>
            <a:off x="11019836" y="5479657"/>
            <a:ext cx="0" cy="936965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>
            <a:extLst>
              <a:ext uri="{FF2B5EF4-FFF2-40B4-BE49-F238E27FC236}">
                <a16:creationId xmlns:a16="http://schemas.microsoft.com/office/drawing/2014/main" id="{CB41D6EA-D100-3F91-A44E-A41B3C1C4A79}"/>
              </a:ext>
            </a:extLst>
          </p:cNvPr>
          <p:cNvSpPr txBox="1"/>
          <p:nvPr/>
        </p:nvSpPr>
        <p:spPr>
          <a:xfrm>
            <a:off x="490346" y="1851394"/>
            <a:ext cx="631453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It isn’t perfect, but a single nuclei is focusable!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Noise problems would be a concern with the 3 point method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Red bar is at known focal plane location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032544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24A2A-18C1-7C2A-5F1F-31A0823268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4894"/>
            <a:ext cx="10515600" cy="506143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about auto bin selection?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F7FBC9-3CFA-1FFE-A607-335EE9F3CE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39792" y="988863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dirty="0"/>
              <a:t>Its clear no exact bin level is best for all structures and areas occupied. </a:t>
            </a:r>
          </a:p>
          <a:p>
            <a:r>
              <a:rPr lang="en-US" sz="1800" dirty="0"/>
              <a:t>What if I selected the bin level based on max range of the 3 points I obtained?</a:t>
            </a:r>
          </a:p>
        </p:txBody>
      </p:sp>
    </p:spTree>
    <p:extLst>
      <p:ext uri="{BB962C8B-B14F-4D97-AF65-F5344CB8AC3E}">
        <p14:creationId xmlns:p14="http://schemas.microsoft.com/office/powerpoint/2010/main" val="3737023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0B3794-FCD5-9145-749F-90AD6B59DB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566528"/>
          </a:xfrm>
        </p:spPr>
        <p:txBody>
          <a:bodyPr>
            <a:normAutofit fontScale="90000"/>
          </a:bodyPr>
          <a:lstStyle/>
          <a:p>
            <a:r>
              <a:rPr lang="en-US" dirty="0"/>
              <a:t>Lets test the new engine out!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225CC41-CEEB-7A89-ABF9-5FEE4F51B0B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96454887"/>
              </p:ext>
            </p:extLst>
          </p:nvPr>
        </p:nvGraphicFramePr>
        <p:xfrm>
          <a:off x="63416" y="1434922"/>
          <a:ext cx="4061259" cy="235677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801520" imgH="6848640" progId="PBrush">
                  <p:embed/>
                </p:oleObj>
              </mc:Choice>
              <mc:Fallback>
                <p:oleObj name="Bitmap Image" r:id="rId2" imgW="11801520" imgH="6848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416" y="1434922"/>
                        <a:ext cx="4061259" cy="235677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BFA0DD0-17BB-058C-0F4D-DD2B68AAFCF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39936550"/>
              </p:ext>
            </p:extLst>
          </p:nvPr>
        </p:nvGraphicFramePr>
        <p:xfrm>
          <a:off x="8130741" y="1440610"/>
          <a:ext cx="4061259" cy="2351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11896560" imgH="6886440" progId="PBrush">
                  <p:embed/>
                </p:oleObj>
              </mc:Choice>
              <mc:Fallback>
                <p:oleObj name="Bitmap Image" r:id="rId4" imgW="11896560" imgH="6886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8130741" y="1440610"/>
                        <a:ext cx="4061259" cy="2351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BE128B76-BE2F-8FD4-DF80-5C07C077B1C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3842412"/>
              </p:ext>
            </p:extLst>
          </p:nvPr>
        </p:nvGraphicFramePr>
        <p:xfrm>
          <a:off x="4102545" y="1440610"/>
          <a:ext cx="4050327" cy="23510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11896560" imgH="6905520" progId="PBrush">
                  <p:embed/>
                </p:oleObj>
              </mc:Choice>
              <mc:Fallback>
                <p:oleObj name="Bitmap Image" r:id="rId6" imgW="11896560" imgH="6905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02545" y="1440610"/>
                        <a:ext cx="4050327" cy="23510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EA82B88-A843-3212-4295-78ACBD81F51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61384927"/>
              </p:ext>
            </p:extLst>
          </p:nvPr>
        </p:nvGraphicFramePr>
        <p:xfrm>
          <a:off x="4197230" y="4265160"/>
          <a:ext cx="4368800" cy="255728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11896560" imgH="6962760" progId="PBrush">
                  <p:embed/>
                </p:oleObj>
              </mc:Choice>
              <mc:Fallback>
                <p:oleObj name="Bitmap Image" r:id="rId8" imgW="11896560" imgH="6962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97230" y="4265160"/>
                        <a:ext cx="4368800" cy="255728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3B190D53-A8CB-49E9-B32D-A4E87529B84D}"/>
              </a:ext>
            </a:extLst>
          </p:cNvPr>
          <p:cNvSpPr txBox="1"/>
          <p:nvPr/>
        </p:nvSpPr>
        <p:spPr>
          <a:xfrm>
            <a:off x="653469" y="1065590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64um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EEF88DC-2FB5-AC1D-502F-1215A0AAC3A9}"/>
              </a:ext>
            </a:extLst>
          </p:cNvPr>
          <p:cNvSpPr txBox="1"/>
          <p:nvPr/>
        </p:nvSpPr>
        <p:spPr>
          <a:xfrm>
            <a:off x="5869575" y="1008449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80um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7CAC843-727D-110B-0A92-09A84F99EB72}"/>
              </a:ext>
            </a:extLst>
          </p:cNvPr>
          <p:cNvSpPr txBox="1"/>
          <p:nvPr/>
        </p:nvSpPr>
        <p:spPr>
          <a:xfrm>
            <a:off x="10113483" y="1008449"/>
            <a:ext cx="8418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124um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F13EBFC-44A7-C1DA-F9B2-307659AA4F60}"/>
              </a:ext>
            </a:extLst>
          </p:cNvPr>
          <p:cNvSpPr txBox="1"/>
          <p:nvPr/>
        </p:nvSpPr>
        <p:spPr>
          <a:xfrm>
            <a:off x="2239855" y="5099912"/>
            <a:ext cx="174438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Output solution!</a:t>
            </a:r>
          </a:p>
          <a:p>
            <a:r>
              <a:rPr lang="en-US" dirty="0"/>
              <a:t>100um</a:t>
            </a:r>
          </a:p>
        </p:txBody>
      </p:sp>
    </p:spTree>
    <p:extLst>
      <p:ext uri="{BB962C8B-B14F-4D97-AF65-F5344CB8AC3E}">
        <p14:creationId xmlns:p14="http://schemas.microsoft.com/office/powerpoint/2010/main" val="27008092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4A140-56C1-853F-9909-5D2D27169C7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75344"/>
            <a:ext cx="10515600" cy="721803"/>
          </a:xfrm>
        </p:spPr>
        <p:txBody>
          <a:bodyPr/>
          <a:lstStyle/>
          <a:p>
            <a:r>
              <a:rPr lang="en-US" dirty="0"/>
              <a:t>New bin method</a:t>
            </a:r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1392C4EC-6482-8219-4824-D8DC995EFF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17841352"/>
              </p:ext>
            </p:extLst>
          </p:nvPr>
        </p:nvGraphicFramePr>
        <p:xfrm>
          <a:off x="441656" y="3804250"/>
          <a:ext cx="3183067" cy="24717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114880" imgH="3971880" progId="PBrush">
                  <p:embed/>
                </p:oleObj>
              </mc:Choice>
              <mc:Fallback>
                <p:oleObj name="Bitmap Image" r:id="rId2" imgW="5114880" imgH="3971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41656" y="3804250"/>
                        <a:ext cx="3183067" cy="24717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7548AB2C-2383-7A32-92A6-2F6045F4658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8288080"/>
              </p:ext>
            </p:extLst>
          </p:nvPr>
        </p:nvGraphicFramePr>
        <p:xfrm>
          <a:off x="302104" y="1241905"/>
          <a:ext cx="3260124" cy="24717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238720" imgH="3971880" progId="PBrush">
                  <p:embed/>
                </p:oleObj>
              </mc:Choice>
              <mc:Fallback>
                <p:oleObj name="Bitmap Image" r:id="rId4" imgW="5238720" imgH="39718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02104" y="1241905"/>
                        <a:ext cx="3260124" cy="24717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74085EAC-D868-FB1F-AC78-E4C60AA38F4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37070229"/>
              </p:ext>
            </p:extLst>
          </p:nvPr>
        </p:nvGraphicFramePr>
        <p:xfrm>
          <a:off x="3463151" y="2097351"/>
          <a:ext cx="2990221" cy="22494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267160" imgH="3962520" progId="PBrush">
                  <p:embed/>
                </p:oleObj>
              </mc:Choice>
              <mc:Fallback>
                <p:oleObj name="Bitmap Image" r:id="rId6" imgW="5267160" imgH="396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463151" y="2097351"/>
                        <a:ext cx="2990221" cy="22494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DFC2A30-BE6D-FCC7-72C6-0E8EF4C468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2287890"/>
              </p:ext>
            </p:extLst>
          </p:nvPr>
        </p:nvGraphicFramePr>
        <p:xfrm>
          <a:off x="6884867" y="1749061"/>
          <a:ext cx="2189133" cy="16799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200560" imgH="3990960" progId="PBrush">
                  <p:embed/>
                </p:oleObj>
              </mc:Choice>
              <mc:Fallback>
                <p:oleObj name="Bitmap Image" r:id="rId8" imgW="5200560" imgH="3990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884867" y="1749061"/>
                        <a:ext cx="2189133" cy="16799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8D0EC50-4C45-15AE-63CD-4C0C1157B58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85363337"/>
              </p:ext>
            </p:extLst>
          </p:nvPr>
        </p:nvGraphicFramePr>
        <p:xfrm>
          <a:off x="6804490" y="4346775"/>
          <a:ext cx="2643187" cy="20050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286240" imgH="4010040" progId="PBrush">
                  <p:embed/>
                </p:oleObj>
              </mc:Choice>
              <mc:Fallback>
                <p:oleObj name="Bitmap Image" r:id="rId10" imgW="5286240" imgH="4010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804490" y="4346775"/>
                        <a:ext cx="2643187" cy="20050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6A6F5D3E-921C-2D36-13AC-AFFC2097F39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88263251"/>
              </p:ext>
            </p:extLst>
          </p:nvPr>
        </p:nvGraphicFramePr>
        <p:xfrm>
          <a:off x="9282023" y="2314572"/>
          <a:ext cx="3104161" cy="237409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305320" imgH="4057560" progId="PBrush">
                  <p:embed/>
                </p:oleObj>
              </mc:Choice>
              <mc:Fallback>
                <p:oleObj name="Bitmap Image" r:id="rId12" imgW="5305320" imgH="4057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282023" y="2314572"/>
                        <a:ext cx="3104161" cy="237409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321593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C9C427-CCCC-89E6-2EC8-C36DCDBE29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4619" y="98417"/>
            <a:ext cx="10515600" cy="713177"/>
          </a:xfrm>
        </p:spPr>
        <p:txBody>
          <a:bodyPr>
            <a:normAutofit fontScale="90000"/>
          </a:bodyPr>
          <a:lstStyle/>
          <a:p>
            <a:r>
              <a:rPr lang="en-US" dirty="0"/>
              <a:t>Skipping bin vs </a:t>
            </a:r>
            <a:r>
              <a:rPr lang="en-US" dirty="0" err="1"/>
              <a:t>brenner</a:t>
            </a:r>
            <a:r>
              <a:rPr lang="en-US" dirty="0"/>
              <a:t> skipping range vs true bin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A589717C-14EE-DC09-3E5A-C57D7E8C3E8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71713129"/>
              </p:ext>
            </p:extLst>
          </p:nvPr>
        </p:nvGraphicFramePr>
        <p:xfrm>
          <a:off x="287538" y="1101337"/>
          <a:ext cx="3370735" cy="257983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114880" imgH="3914640" progId="PBrush">
                  <p:embed/>
                </p:oleObj>
              </mc:Choice>
              <mc:Fallback>
                <p:oleObj name="Bitmap Image" r:id="rId2" imgW="5114880" imgH="3914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87538" y="1101337"/>
                        <a:ext cx="3370735" cy="257983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0F69312A-AFE3-DF6F-8BA0-F5FB6C32BD9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565326216"/>
              </p:ext>
            </p:extLst>
          </p:nvPr>
        </p:nvGraphicFramePr>
        <p:xfrm>
          <a:off x="4161807" y="1007874"/>
          <a:ext cx="3280644" cy="24741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153040" imgH="3886200" progId="PBrush">
                  <p:embed/>
                </p:oleObj>
              </mc:Choice>
              <mc:Fallback>
                <p:oleObj name="Bitmap Image" r:id="rId4" imgW="5153040" imgH="3886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161807" y="1007874"/>
                        <a:ext cx="3280644" cy="24741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4A26ED91-8F43-0A2F-0FD4-221939C96917}"/>
              </a:ext>
            </a:extLst>
          </p:cNvPr>
          <p:cNvSpPr txBox="1"/>
          <p:nvPr/>
        </p:nvSpPr>
        <p:spPr>
          <a:xfrm>
            <a:off x="4409961" y="3713632"/>
            <a:ext cx="2932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Brenner skip = 2, skip bin =16</a:t>
            </a:r>
          </a:p>
          <a:p>
            <a:r>
              <a:rPr lang="en-US" dirty="0"/>
              <a:t>True bin = 1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D830C94-B6E1-9118-F93C-6ADC8DFDE974}"/>
              </a:ext>
            </a:extLst>
          </p:cNvPr>
          <p:cNvSpPr txBox="1"/>
          <p:nvPr/>
        </p:nvSpPr>
        <p:spPr>
          <a:xfrm>
            <a:off x="512109" y="3750793"/>
            <a:ext cx="293240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Brenner skip = 32, skip bin =1</a:t>
            </a:r>
          </a:p>
          <a:p>
            <a:r>
              <a:rPr lang="en-US" dirty="0"/>
              <a:t>True bin = 1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C842C9E-560E-0F8E-3304-914668BDC5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302612"/>
              </p:ext>
            </p:extLst>
          </p:nvPr>
        </p:nvGraphicFramePr>
        <p:xfrm>
          <a:off x="8115517" y="969758"/>
          <a:ext cx="3199978" cy="245924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143680" imgH="3952800" progId="PBrush">
                  <p:embed/>
                </p:oleObj>
              </mc:Choice>
              <mc:Fallback>
                <p:oleObj name="Bitmap Image" r:id="rId6" imgW="5143680" imgH="3952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115517" y="969758"/>
                        <a:ext cx="3199978" cy="245924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9706C762-A278-F3BD-EC0D-A8B80C730280}"/>
              </a:ext>
            </a:extLst>
          </p:cNvPr>
          <p:cNvSpPr txBox="1"/>
          <p:nvPr/>
        </p:nvSpPr>
        <p:spPr>
          <a:xfrm>
            <a:off x="8424833" y="3681173"/>
            <a:ext cx="281538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Brenner skip = 2, skip bin =1</a:t>
            </a:r>
          </a:p>
          <a:p>
            <a:r>
              <a:rPr lang="en-US" dirty="0"/>
              <a:t>True bin = 16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FEE57003-6B45-2B40-D474-51192F5EA31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35656702"/>
              </p:ext>
            </p:extLst>
          </p:nvPr>
        </p:nvGraphicFramePr>
        <p:xfrm>
          <a:off x="399368" y="4466744"/>
          <a:ext cx="2932406" cy="2280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143680" imgH="4000680" progId="PBrush">
                  <p:embed/>
                </p:oleObj>
              </mc:Choice>
              <mc:Fallback>
                <p:oleObj name="Bitmap Image" r:id="rId8" imgW="5143680" imgH="4000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99368" y="4466744"/>
                        <a:ext cx="2932406" cy="2280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EF17336-5763-6E28-BA97-69DEFDC2279B}"/>
              </a:ext>
            </a:extLst>
          </p:cNvPr>
          <p:cNvSpPr txBox="1"/>
          <p:nvPr/>
        </p:nvSpPr>
        <p:spPr>
          <a:xfrm>
            <a:off x="3297165" y="5182695"/>
            <a:ext cx="179171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Brenner skip = 8, skip bin =1</a:t>
            </a:r>
          </a:p>
          <a:p>
            <a:r>
              <a:rPr lang="en-US" dirty="0"/>
              <a:t>True bin = 4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76182E01-2E31-16A6-B87B-69ECAAA62C4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12507928"/>
              </p:ext>
            </p:extLst>
          </p:nvPr>
        </p:nvGraphicFramePr>
        <p:xfrm>
          <a:off x="4919826" y="4409592"/>
          <a:ext cx="2600320" cy="205818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162400" imgH="4086360" progId="PBrush">
                  <p:embed/>
                </p:oleObj>
              </mc:Choice>
              <mc:Fallback>
                <p:oleObj name="Bitmap Image" r:id="rId10" imgW="5162400" imgH="4086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919826" y="4409592"/>
                        <a:ext cx="2600320" cy="205818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E13DEA67-0B63-23F2-90E9-E1725BAEC10C}"/>
              </a:ext>
            </a:extLst>
          </p:cNvPr>
          <p:cNvSpPr txBox="1"/>
          <p:nvPr/>
        </p:nvSpPr>
        <p:spPr>
          <a:xfrm>
            <a:off x="7520146" y="5006959"/>
            <a:ext cx="1407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Brenner skip = 1, skip bin =1</a:t>
            </a:r>
          </a:p>
          <a:p>
            <a:r>
              <a:rPr lang="en-US" dirty="0"/>
              <a:t>True bin = 32</a:t>
            </a:r>
          </a:p>
        </p:txBody>
      </p:sp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756437D2-CD9E-A1AB-2E94-BCBE55D5D11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70783442"/>
              </p:ext>
            </p:extLst>
          </p:nvPr>
        </p:nvGraphicFramePr>
        <p:xfrm>
          <a:off x="8971423" y="4466744"/>
          <a:ext cx="2992147" cy="220900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276880" imgH="3895560" progId="PBrush">
                  <p:embed/>
                </p:oleObj>
              </mc:Choice>
              <mc:Fallback>
                <p:oleObj name="Bitmap Image" r:id="rId12" imgW="5276880" imgH="3895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971423" y="4466744"/>
                        <a:ext cx="2992147" cy="220900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5" name="TextBox 14">
            <a:extLst>
              <a:ext uri="{FF2B5EF4-FFF2-40B4-BE49-F238E27FC236}">
                <a16:creationId xmlns:a16="http://schemas.microsoft.com/office/drawing/2014/main" id="{B29C5190-278A-B853-B016-8676C827D282}"/>
              </a:ext>
            </a:extLst>
          </p:cNvPr>
          <p:cNvSpPr txBox="1"/>
          <p:nvPr/>
        </p:nvSpPr>
        <p:spPr>
          <a:xfrm>
            <a:off x="12007154" y="4838520"/>
            <a:ext cx="140769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Brenner skip = 4, skip bin =1</a:t>
            </a:r>
          </a:p>
          <a:p>
            <a:r>
              <a:rPr lang="en-US" dirty="0"/>
              <a:t>True bin = 8</a:t>
            </a:r>
          </a:p>
        </p:txBody>
      </p:sp>
    </p:spTree>
    <p:extLst>
      <p:ext uri="{BB962C8B-B14F-4D97-AF65-F5344CB8AC3E}">
        <p14:creationId xmlns:p14="http://schemas.microsoft.com/office/powerpoint/2010/main" val="346450497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07DD78-C4C5-79B2-6552-1CF3F82088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1514" y="76426"/>
            <a:ext cx="10515600" cy="734332"/>
          </a:xfrm>
        </p:spPr>
        <p:txBody>
          <a:bodyPr/>
          <a:lstStyle/>
          <a:p>
            <a:r>
              <a:rPr lang="en-US" dirty="0" err="1"/>
              <a:t>Kuwahara</a:t>
            </a:r>
            <a:r>
              <a:rPr lang="en-US" dirty="0"/>
              <a:t> Filter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655EAA-119A-E75E-AC45-490E12AE3C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99857" y="48918"/>
            <a:ext cx="3853543" cy="734332"/>
          </a:xfrm>
        </p:spPr>
        <p:txBody>
          <a:bodyPr>
            <a:normAutofit fontScale="92500"/>
          </a:bodyPr>
          <a:lstStyle/>
          <a:p>
            <a:r>
              <a:rPr lang="en-US" dirty="0"/>
              <a:t>Rapid noise removal filter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F8AB04CC-57F7-B9E3-B7EF-699E9C92E54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28379543"/>
              </p:ext>
            </p:extLst>
          </p:nvPr>
        </p:nvGraphicFramePr>
        <p:xfrm>
          <a:off x="7859484" y="3578341"/>
          <a:ext cx="3320144" cy="27812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105520" imgH="4276800" progId="PBrush">
                  <p:embed/>
                </p:oleObj>
              </mc:Choice>
              <mc:Fallback>
                <p:oleObj name="Bitmap Image" r:id="rId2" imgW="5105520" imgH="4276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859484" y="3578341"/>
                        <a:ext cx="3320144" cy="27812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DF61102F-8290-E865-B1DE-EAFD13AB7B5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5763147"/>
              </p:ext>
            </p:extLst>
          </p:nvPr>
        </p:nvGraphicFramePr>
        <p:xfrm>
          <a:off x="7919355" y="476635"/>
          <a:ext cx="3320145" cy="26739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600440" imgH="3705120" progId="PBrush">
                  <p:embed/>
                </p:oleObj>
              </mc:Choice>
              <mc:Fallback>
                <p:oleObj name="Bitmap Image" r:id="rId4" imgW="4600440" imgH="3705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919355" y="476635"/>
                        <a:ext cx="3320145" cy="26739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84126169-19E2-9438-B4C6-4E00D352DD7E}"/>
              </a:ext>
            </a:extLst>
          </p:cNvPr>
          <p:cNvSpPr txBox="1"/>
          <p:nvPr/>
        </p:nvSpPr>
        <p:spPr>
          <a:xfrm>
            <a:off x="6226629" y="1578429"/>
            <a:ext cx="8031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Before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9C1CC42-2F23-C349-37BD-F87BB504B063}"/>
              </a:ext>
            </a:extLst>
          </p:cNvPr>
          <p:cNvSpPr txBox="1"/>
          <p:nvPr/>
        </p:nvSpPr>
        <p:spPr>
          <a:xfrm>
            <a:off x="6433458" y="4990745"/>
            <a:ext cx="6582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After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CFF7A53B-606A-2905-5D72-60EE56D000B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06302049"/>
              </p:ext>
            </p:extLst>
          </p:nvPr>
        </p:nvGraphicFramePr>
        <p:xfrm>
          <a:off x="669473" y="1064919"/>
          <a:ext cx="4283527" cy="251342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6477120" imgH="3800520" progId="PBrush">
                  <p:embed/>
                </p:oleObj>
              </mc:Choice>
              <mc:Fallback>
                <p:oleObj name="Bitmap Image" r:id="rId6" imgW="6477120" imgH="3800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69473" y="1064919"/>
                        <a:ext cx="4283527" cy="251342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6BCBEC5A-6C29-1D53-707B-C573F52F5CD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90343721"/>
              </p:ext>
            </p:extLst>
          </p:nvPr>
        </p:nvGraphicFramePr>
        <p:xfrm>
          <a:off x="564980" y="3657087"/>
          <a:ext cx="4921107" cy="28688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6486480" imgH="3781440" progId="PBrush">
                  <p:embed/>
                </p:oleObj>
              </mc:Choice>
              <mc:Fallback>
                <p:oleObj name="Bitmap Image" r:id="rId8" imgW="6486480" imgH="3781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64980" y="3657087"/>
                        <a:ext cx="4921107" cy="28688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445628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872D6B-1FAF-AA99-111D-5244BD2E7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23611"/>
            <a:ext cx="10515600" cy="690789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Kuwahara</a:t>
            </a:r>
            <a:r>
              <a:rPr lang="en-US" dirty="0"/>
              <a:t> Brenner Score Space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44FEDCE0-3F8D-35B2-5F71-178803365A7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63013890"/>
              </p:ext>
            </p:extLst>
          </p:nvPr>
        </p:nvGraphicFramePr>
        <p:xfrm>
          <a:off x="7773115" y="347278"/>
          <a:ext cx="4228419" cy="320312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381640" imgH="4076640" progId="PBrush">
                  <p:embed/>
                </p:oleObj>
              </mc:Choice>
              <mc:Fallback>
                <p:oleObj name="Bitmap Image" r:id="rId2" imgW="5381640" imgH="4076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7773115" y="347278"/>
                        <a:ext cx="4228419" cy="320312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0790D1B5-3B90-D353-DC2C-CD32662694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75883086"/>
              </p:ext>
            </p:extLst>
          </p:nvPr>
        </p:nvGraphicFramePr>
        <p:xfrm>
          <a:off x="2156734" y="569005"/>
          <a:ext cx="4142695" cy="314222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324400" imgH="4038480" progId="PBrush">
                  <p:embed/>
                </p:oleObj>
              </mc:Choice>
              <mc:Fallback>
                <p:oleObj name="Bitmap Image" r:id="rId4" imgW="5324400" imgH="40384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156734" y="569005"/>
                        <a:ext cx="4142695" cy="314222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B16FC91E-C352-0510-AE8A-728A007CD2E9}"/>
              </a:ext>
            </a:extLst>
          </p:cNvPr>
          <p:cNvSpPr txBox="1"/>
          <p:nvPr/>
        </p:nvSpPr>
        <p:spPr>
          <a:xfrm>
            <a:off x="940070" y="3711228"/>
            <a:ext cx="55739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w/o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D80604C-3573-DEE6-DEE1-74C93AEF81E2}"/>
              </a:ext>
            </a:extLst>
          </p:cNvPr>
          <p:cNvSpPr txBox="1"/>
          <p:nvPr/>
        </p:nvSpPr>
        <p:spPr>
          <a:xfrm>
            <a:off x="11561990" y="3564157"/>
            <a:ext cx="4395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w/</a:t>
            </a:r>
          </a:p>
        </p:txBody>
      </p:sp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7BA51A61-0E92-0C42-44BF-B46A7B9D75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66819952"/>
              </p:ext>
            </p:extLst>
          </p:nvPr>
        </p:nvGraphicFramePr>
        <p:xfrm>
          <a:off x="1975703" y="3748823"/>
          <a:ext cx="4120297" cy="305933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400720" imgH="4010040" progId="PBrush">
                  <p:embed/>
                </p:oleObj>
              </mc:Choice>
              <mc:Fallback>
                <p:oleObj name="Bitmap Image" r:id="rId6" imgW="5400720" imgH="4010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75703" y="3748823"/>
                        <a:ext cx="4120297" cy="305933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B876487D-DE3D-EDE7-BC20-884EEF7BEAA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071834725"/>
              </p:ext>
            </p:extLst>
          </p:nvPr>
        </p:nvGraphicFramePr>
        <p:xfrm>
          <a:off x="7935686" y="3808195"/>
          <a:ext cx="3626304" cy="282619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353200" imgH="4172040" progId="PBrush">
                  <p:embed/>
                </p:oleObj>
              </mc:Choice>
              <mc:Fallback>
                <p:oleObj name="Bitmap Image" r:id="rId8" imgW="5353200" imgH="4172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7935686" y="3808195"/>
                        <a:ext cx="3626304" cy="282619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45090CE7-6C0A-AF5B-7F8C-BB06791E9143}"/>
              </a:ext>
            </a:extLst>
          </p:cNvPr>
          <p:cNvSpPr txBox="1"/>
          <p:nvPr/>
        </p:nvSpPr>
        <p:spPr>
          <a:xfrm>
            <a:off x="650343" y="5421086"/>
            <a:ext cx="11368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Single </a:t>
            </a:r>
            <a:r>
              <a:rPr lang="en-US" dirty="0" err="1"/>
              <a:t>nuc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DB44013-0EB5-F0A1-FA54-B69FB43E2297}"/>
              </a:ext>
            </a:extLst>
          </p:cNvPr>
          <p:cNvSpPr txBox="1"/>
          <p:nvPr/>
        </p:nvSpPr>
        <p:spPr>
          <a:xfrm>
            <a:off x="630507" y="1764172"/>
            <a:ext cx="10196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Full DAPI</a:t>
            </a:r>
          </a:p>
        </p:txBody>
      </p:sp>
    </p:spTree>
    <p:extLst>
      <p:ext uri="{BB962C8B-B14F-4D97-AF65-F5344CB8AC3E}">
        <p14:creationId xmlns:p14="http://schemas.microsoft.com/office/powerpoint/2010/main" val="16384947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BDA8E-A43A-14C1-F250-884DE70CA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1582"/>
            <a:ext cx="10515600" cy="560161"/>
          </a:xfrm>
        </p:spPr>
        <p:txBody>
          <a:bodyPr>
            <a:normAutofit fontScale="90000"/>
          </a:bodyPr>
          <a:lstStyle/>
          <a:p>
            <a:r>
              <a:rPr lang="en-US" dirty="0"/>
              <a:t>Thoughts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CB1661B-4B98-02E0-D0D5-AA8468AC39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‘Wings’ on </a:t>
            </a:r>
            <a:r>
              <a:rPr lang="en-US" dirty="0" err="1"/>
              <a:t>brenner</a:t>
            </a:r>
            <a:r>
              <a:rPr lang="en-US" dirty="0"/>
              <a:t> spectra seem to be noise related. </a:t>
            </a:r>
          </a:p>
        </p:txBody>
      </p:sp>
    </p:spTree>
    <p:extLst>
      <p:ext uri="{BB962C8B-B14F-4D97-AF65-F5344CB8AC3E}">
        <p14:creationId xmlns:p14="http://schemas.microsoft.com/office/powerpoint/2010/main" val="254666332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973BB-2F68-DCA4-AA63-8B44259C2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6656"/>
            <a:ext cx="10515600" cy="788761"/>
          </a:xfrm>
        </p:spPr>
        <p:txBody>
          <a:bodyPr/>
          <a:lstStyle/>
          <a:p>
            <a:r>
              <a:rPr lang="en-US" dirty="0"/>
              <a:t>Brenner Score “Mask”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31923F9A-FC51-C22D-E43D-5C9F20B3516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79388266"/>
              </p:ext>
            </p:extLst>
          </p:nvPr>
        </p:nvGraphicFramePr>
        <p:xfrm>
          <a:off x="468768" y="1393371"/>
          <a:ext cx="3652248" cy="2128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4657680" imgH="2714760" progId="PBrush">
                  <p:embed/>
                </p:oleObj>
              </mc:Choice>
              <mc:Fallback>
                <p:oleObj name="Bitmap Image" r:id="rId2" imgW="4657680" imgH="27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68768" y="1393371"/>
                        <a:ext cx="3652248" cy="2128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D80242A0-693D-9582-D79E-7C38874BD2F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43631170"/>
              </p:ext>
            </p:extLst>
          </p:nvPr>
        </p:nvGraphicFramePr>
        <p:xfrm>
          <a:off x="4412436" y="1393371"/>
          <a:ext cx="3658550" cy="2128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238720" imgH="3048120" progId="PBrush">
                  <p:embed/>
                </p:oleObj>
              </mc:Choice>
              <mc:Fallback>
                <p:oleObj name="Bitmap Image" r:id="rId4" imgW="5238720" imgH="3048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12436" y="1393371"/>
                        <a:ext cx="3658550" cy="2128611"/>
                      </a:xfrm>
                      <a:prstGeom prst="rect">
                        <a:avLst/>
                      </a:prstGeom>
                      <a:ln>
                        <a:solidFill>
                          <a:schemeClr val="tx1"/>
                        </a:solidFill>
                      </a:ln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77D3836-A85E-F0A4-3A4A-4D462B820D41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5152044"/>
              </p:ext>
            </p:extLst>
          </p:nvPr>
        </p:nvGraphicFramePr>
        <p:xfrm>
          <a:off x="8319470" y="1393371"/>
          <a:ext cx="3652248" cy="212861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4657680" imgH="2714760" progId="PBrush">
                  <p:embed/>
                </p:oleObj>
              </mc:Choice>
              <mc:Fallback>
                <p:oleObj name="Bitmap Image" r:id="rId6" imgW="4657680" imgH="2714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319470" y="1393371"/>
                        <a:ext cx="3652248" cy="212861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0321376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F618B7-CE09-FB18-220D-61FEC046BB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80596"/>
          </a:xfrm>
        </p:spPr>
        <p:txBody>
          <a:bodyPr/>
          <a:lstStyle/>
          <a:p>
            <a:r>
              <a:rPr lang="en-US" dirty="0"/>
              <a:t>Focal Plane differences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8B6CF-49F0-4049-F638-33C48F3A06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DAPI: 48.1um</a:t>
            </a:r>
          </a:p>
          <a:p>
            <a:r>
              <a:rPr lang="en-US" dirty="0"/>
              <a:t>A488 ezrin:52.2um</a:t>
            </a:r>
          </a:p>
          <a:p>
            <a:r>
              <a:rPr lang="en-US" dirty="0"/>
              <a:t>A647 Na/K ATPase: 54.5um</a:t>
            </a:r>
          </a:p>
          <a:p>
            <a:endParaRPr lang="en-US" dirty="0"/>
          </a:p>
          <a:p>
            <a:r>
              <a:rPr lang="en-US" dirty="0"/>
              <a:t>DAPI: 31.1um</a:t>
            </a:r>
          </a:p>
          <a:p>
            <a:r>
              <a:rPr lang="en-US" dirty="0"/>
              <a:t>488 auto-</a:t>
            </a:r>
            <a:r>
              <a:rPr lang="en-US" dirty="0" err="1"/>
              <a:t>fl</a:t>
            </a:r>
            <a:r>
              <a:rPr lang="en-US" dirty="0"/>
              <a:t>: 26um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58082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96601FE-54E1-AB93-1E72-27C7D43665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65343472"/>
              </p:ext>
            </p:extLst>
          </p:nvPr>
        </p:nvGraphicFramePr>
        <p:xfrm>
          <a:off x="198664" y="582159"/>
          <a:ext cx="3960181" cy="30520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067360" imgH="3905280" progId="PBrush">
                  <p:embed/>
                </p:oleObj>
              </mc:Choice>
              <mc:Fallback>
                <p:oleObj name="Bitmap Image" r:id="rId2" imgW="5067360" imgH="3905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98664" y="582159"/>
                        <a:ext cx="3960181" cy="30520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AE5BEEA2-EEDF-F64F-132B-20D1499145BC}"/>
              </a:ext>
            </a:extLst>
          </p:cNvPr>
          <p:cNvSpPr txBox="1"/>
          <p:nvPr/>
        </p:nvSpPr>
        <p:spPr>
          <a:xfrm>
            <a:off x="707571" y="183153"/>
            <a:ext cx="3635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Kuw</a:t>
            </a:r>
            <a:r>
              <a:rPr lang="en-US" dirty="0"/>
              <a:t> = on, mask =  on, 1 true bin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9408FD3-E949-8FD5-B19B-6CC59CF046AC}"/>
              </a:ext>
            </a:extLst>
          </p:cNvPr>
          <p:cNvSpPr txBox="1"/>
          <p:nvPr/>
        </p:nvSpPr>
        <p:spPr>
          <a:xfrm>
            <a:off x="4980395" y="197830"/>
            <a:ext cx="3749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Kuw</a:t>
            </a:r>
            <a:r>
              <a:rPr lang="en-US" dirty="0"/>
              <a:t> = on, mask =  on, 4 true bin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A2DB1073-9F9D-3916-B1EC-266BCE18D82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05577639"/>
              </p:ext>
            </p:extLst>
          </p:nvPr>
        </p:nvGraphicFramePr>
        <p:xfrm>
          <a:off x="4495800" y="643362"/>
          <a:ext cx="4079283" cy="299246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219640" imgH="3828960" progId="PBrush">
                  <p:embed/>
                </p:oleObj>
              </mc:Choice>
              <mc:Fallback>
                <p:oleObj name="Bitmap Image" r:id="rId4" imgW="5219640" imgH="3828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495800" y="643362"/>
                        <a:ext cx="4079283" cy="299246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5FF1D018-024B-0F2F-5408-20580BF5680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27004275"/>
              </p:ext>
            </p:extLst>
          </p:nvPr>
        </p:nvGraphicFramePr>
        <p:xfrm>
          <a:off x="234693" y="3710378"/>
          <a:ext cx="3924152" cy="29062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324400" imgH="3943440" progId="PBrush">
                  <p:embed/>
                </p:oleObj>
              </mc:Choice>
              <mc:Fallback>
                <p:oleObj name="Bitmap Image" r:id="rId6" imgW="5324400" imgH="3943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234693" y="3710378"/>
                        <a:ext cx="3924152" cy="29062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0" name="TextBox 9">
            <a:extLst>
              <a:ext uri="{FF2B5EF4-FFF2-40B4-BE49-F238E27FC236}">
                <a16:creationId xmlns:a16="http://schemas.microsoft.com/office/drawing/2014/main" id="{2DE4E393-04CC-959F-67ED-9C41F5F5D8A2}"/>
              </a:ext>
            </a:extLst>
          </p:cNvPr>
          <p:cNvSpPr txBox="1"/>
          <p:nvPr/>
        </p:nvSpPr>
        <p:spPr>
          <a:xfrm>
            <a:off x="886471" y="6473853"/>
            <a:ext cx="3635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Kuw</a:t>
            </a:r>
            <a:r>
              <a:rPr lang="en-US" dirty="0"/>
              <a:t> = off, mask =  on, 1 true bin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F8F2868-53FD-2EFC-FE00-0D09BA15C50F}"/>
              </a:ext>
            </a:extLst>
          </p:cNvPr>
          <p:cNvSpPr txBox="1"/>
          <p:nvPr/>
        </p:nvSpPr>
        <p:spPr>
          <a:xfrm>
            <a:off x="5174078" y="6488668"/>
            <a:ext cx="3635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Kuw</a:t>
            </a:r>
            <a:r>
              <a:rPr lang="en-US" dirty="0"/>
              <a:t> = off, mask =  on, 4 true bin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073FF748-A6F0-F742-8988-D03EAC43BFC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54956956"/>
              </p:ext>
            </p:extLst>
          </p:nvPr>
        </p:nvGraphicFramePr>
        <p:xfrm>
          <a:off x="4810623" y="3590113"/>
          <a:ext cx="3739957" cy="288374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200560" imgH="4010040" progId="PBrush">
                  <p:embed/>
                </p:oleObj>
              </mc:Choice>
              <mc:Fallback>
                <p:oleObj name="Bitmap Image" r:id="rId8" imgW="5200560" imgH="4010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810623" y="3590113"/>
                        <a:ext cx="3739957" cy="288374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9EDEB626-FE69-D868-7C8B-BD87E7D637F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998673236"/>
              </p:ext>
            </p:extLst>
          </p:nvPr>
        </p:nvGraphicFramePr>
        <p:xfrm>
          <a:off x="8777872" y="3704621"/>
          <a:ext cx="3414128" cy="26547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095800" imgH="3962520" progId="PBrush">
                  <p:embed/>
                </p:oleObj>
              </mc:Choice>
              <mc:Fallback>
                <p:oleObj name="Bitmap Image" r:id="rId10" imgW="5095800" imgH="396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777872" y="3704621"/>
                        <a:ext cx="3414128" cy="26547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4" name="TextBox 13">
            <a:extLst>
              <a:ext uri="{FF2B5EF4-FFF2-40B4-BE49-F238E27FC236}">
                <a16:creationId xmlns:a16="http://schemas.microsoft.com/office/drawing/2014/main" id="{72855C7D-70DE-50B1-4246-1FD5799D0C3E}"/>
              </a:ext>
            </a:extLst>
          </p:cNvPr>
          <p:cNvSpPr txBox="1"/>
          <p:nvPr/>
        </p:nvSpPr>
        <p:spPr>
          <a:xfrm>
            <a:off x="8994963" y="6431971"/>
            <a:ext cx="363582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Kuw</a:t>
            </a:r>
            <a:r>
              <a:rPr lang="en-US" dirty="0"/>
              <a:t> = off, mask =  off, 4 true bin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6B0857A5-346B-A8C4-33A3-A1F3F3B70D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07661588"/>
              </p:ext>
            </p:extLst>
          </p:nvPr>
        </p:nvGraphicFramePr>
        <p:xfrm>
          <a:off x="8575083" y="696485"/>
          <a:ext cx="3520804" cy="265472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343480" imgH="4029120" progId="PBrush">
                  <p:embed/>
                </p:oleObj>
              </mc:Choice>
              <mc:Fallback>
                <p:oleObj name="Bitmap Image" r:id="rId12" imgW="5343480" imgH="4029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575083" y="696485"/>
                        <a:ext cx="3520804" cy="265472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1682DC18-30E3-BA44-7288-55A31E5A6839}"/>
              </a:ext>
            </a:extLst>
          </p:cNvPr>
          <p:cNvSpPr txBox="1"/>
          <p:nvPr/>
        </p:nvSpPr>
        <p:spPr>
          <a:xfrm>
            <a:off x="8730342" y="86808"/>
            <a:ext cx="37499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Kuw</a:t>
            </a:r>
            <a:r>
              <a:rPr lang="en-US" dirty="0"/>
              <a:t> = on, mask = off, 4 true bin</a:t>
            </a:r>
          </a:p>
        </p:txBody>
      </p:sp>
    </p:spTree>
    <p:extLst>
      <p:ext uri="{BB962C8B-B14F-4D97-AF65-F5344CB8AC3E}">
        <p14:creationId xmlns:p14="http://schemas.microsoft.com/office/powerpoint/2010/main" val="33194485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04339EF-54D0-9622-338A-5C5424B3DFC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64525683"/>
              </p:ext>
            </p:extLst>
          </p:nvPr>
        </p:nvGraphicFramePr>
        <p:xfrm>
          <a:off x="631371" y="-197530"/>
          <a:ext cx="5095875" cy="3962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095800" imgH="3962520" progId="PBrush">
                  <p:embed/>
                </p:oleObj>
              </mc:Choice>
              <mc:Fallback>
                <p:oleObj name="Bitmap Image" r:id="rId2" imgW="5095800" imgH="396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31371" y="-197530"/>
                        <a:ext cx="5095875" cy="39624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72A8D90E-A5BB-24E0-B4A2-B2095BFDD7E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45100835"/>
              </p:ext>
            </p:extLst>
          </p:nvPr>
        </p:nvGraphicFramePr>
        <p:xfrm>
          <a:off x="5983741" y="-288923"/>
          <a:ext cx="5362575" cy="401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362560" imgH="4019400" progId="PBrush">
                  <p:embed/>
                </p:oleObj>
              </mc:Choice>
              <mc:Fallback>
                <p:oleObj name="Bitmap Image" r:id="rId4" imgW="536256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983741" y="-288923"/>
                        <a:ext cx="5362575" cy="4019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FFA5BB9D-C237-DBF1-B40E-4B7E1985BE51}"/>
              </a:ext>
            </a:extLst>
          </p:cNvPr>
          <p:cNvSpPr txBox="1"/>
          <p:nvPr/>
        </p:nvSpPr>
        <p:spPr>
          <a:xfrm>
            <a:off x="1491342" y="-631372"/>
            <a:ext cx="1407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w/ </a:t>
            </a:r>
            <a:r>
              <a:rPr lang="en-US" dirty="0" err="1"/>
              <a:t>kuwahara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7EEA8B4-8E12-3A4F-91FF-D4AC53C6EFD8}"/>
              </a:ext>
            </a:extLst>
          </p:cNvPr>
          <p:cNvSpPr txBox="1"/>
          <p:nvPr/>
        </p:nvSpPr>
        <p:spPr>
          <a:xfrm>
            <a:off x="7881256" y="-631372"/>
            <a:ext cx="152496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w/o </a:t>
            </a:r>
            <a:r>
              <a:rPr lang="en-US" dirty="0" err="1"/>
              <a:t>kuwahara</a:t>
            </a:r>
            <a:endParaRPr lang="en-US" dirty="0"/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E24F455F-5B61-A9C6-F924-946C8365BA0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94394897"/>
              </p:ext>
            </p:extLst>
          </p:nvPr>
        </p:nvGraphicFramePr>
        <p:xfrm>
          <a:off x="6174104" y="3627438"/>
          <a:ext cx="5276850" cy="401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276880" imgH="4019400" progId="PBrush">
                  <p:embed/>
                </p:oleObj>
              </mc:Choice>
              <mc:Fallback>
                <p:oleObj name="Bitmap Image" r:id="rId6" imgW="527688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174104" y="3627438"/>
                        <a:ext cx="5276850" cy="4019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5DA3D677-F39E-E9DD-863A-D652F44E927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20443006"/>
              </p:ext>
            </p:extLst>
          </p:nvPr>
        </p:nvGraphicFramePr>
        <p:xfrm>
          <a:off x="631371" y="3839345"/>
          <a:ext cx="5286375" cy="39052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286240" imgH="3905280" progId="PBrush">
                  <p:embed/>
                </p:oleObj>
              </mc:Choice>
              <mc:Fallback>
                <p:oleObj name="Bitmap Image" r:id="rId8" imgW="5286240" imgH="3905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31371" y="3839345"/>
                        <a:ext cx="5286375" cy="39052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A0C6F7D7-4856-A6BD-F092-754229D6E94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96836224"/>
              </p:ext>
            </p:extLst>
          </p:nvPr>
        </p:nvGraphicFramePr>
        <p:xfrm>
          <a:off x="6115293" y="8199967"/>
          <a:ext cx="5181600" cy="3933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181480" imgH="3933720" progId="PBrush">
                  <p:embed/>
                </p:oleObj>
              </mc:Choice>
              <mc:Fallback>
                <p:oleObj name="Bitmap Image" r:id="rId10" imgW="5181480" imgH="3933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115293" y="8199967"/>
                        <a:ext cx="5181600" cy="3933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19AEC99B-DE94-6E5D-ACE4-2641D696B12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9638728"/>
              </p:ext>
            </p:extLst>
          </p:nvPr>
        </p:nvGraphicFramePr>
        <p:xfrm>
          <a:off x="498021" y="8199967"/>
          <a:ext cx="5229225" cy="39433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229360" imgH="3943440" progId="PBrush">
                  <p:embed/>
                </p:oleObj>
              </mc:Choice>
              <mc:Fallback>
                <p:oleObj name="Bitmap Image" r:id="rId12" imgW="5229360" imgH="39434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498021" y="8199967"/>
                        <a:ext cx="5229225" cy="39433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74098760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BBEC71A-3B89-6466-3C98-15FBF56351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12519490"/>
              </p:ext>
            </p:extLst>
          </p:nvPr>
        </p:nvGraphicFramePr>
        <p:xfrm>
          <a:off x="1871663" y="2024856"/>
          <a:ext cx="5248275" cy="3952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248440" imgH="3952800" progId="PBrush">
                  <p:embed/>
                </p:oleObj>
              </mc:Choice>
              <mc:Fallback>
                <p:oleObj name="Bitmap Image" r:id="rId2" imgW="5248440" imgH="3952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871663" y="2024856"/>
                        <a:ext cx="5248275" cy="3952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42E7F819-63CB-340B-B0D3-E6C4B7BFCFB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47223190"/>
              </p:ext>
            </p:extLst>
          </p:nvPr>
        </p:nvGraphicFramePr>
        <p:xfrm>
          <a:off x="-3979068" y="2026614"/>
          <a:ext cx="5334000" cy="401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334120" imgH="4019400" progId="PBrush">
                  <p:embed/>
                </p:oleObj>
              </mc:Choice>
              <mc:Fallback>
                <p:oleObj name="Bitmap Image" r:id="rId4" imgW="533412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-3979068" y="2026614"/>
                        <a:ext cx="5334000" cy="4019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318F69B1-E43F-C96B-3A56-DEF8AEADA14B}"/>
              </a:ext>
            </a:extLst>
          </p:cNvPr>
          <p:cNvSpPr txBox="1"/>
          <p:nvPr/>
        </p:nvSpPr>
        <p:spPr>
          <a:xfrm>
            <a:off x="-1877786" y="1322614"/>
            <a:ext cx="9380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Nothing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BA2361F-D078-0748-3230-62BF46E80E27}"/>
              </a:ext>
            </a:extLst>
          </p:cNvPr>
          <p:cNvSpPr txBox="1"/>
          <p:nvPr/>
        </p:nvSpPr>
        <p:spPr>
          <a:xfrm>
            <a:off x="4348843" y="1487776"/>
            <a:ext cx="9044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Median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E6EBE5E-6F84-55B7-EE29-D3FAAF89A8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14598395"/>
              </p:ext>
            </p:extLst>
          </p:nvPr>
        </p:nvGraphicFramePr>
        <p:xfrm>
          <a:off x="7449911" y="1975870"/>
          <a:ext cx="5391150" cy="38576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391000" imgH="3857760" progId="PBrush">
                  <p:embed/>
                </p:oleObj>
              </mc:Choice>
              <mc:Fallback>
                <p:oleObj name="Bitmap Image" r:id="rId6" imgW="5391000" imgH="3857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449911" y="1975870"/>
                        <a:ext cx="5391150" cy="38576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70822A0E-A6C8-3E72-B649-0632C4F96F66}"/>
              </a:ext>
            </a:extLst>
          </p:cNvPr>
          <p:cNvSpPr txBox="1"/>
          <p:nvPr/>
        </p:nvSpPr>
        <p:spPr>
          <a:xfrm>
            <a:off x="10089602" y="1590322"/>
            <a:ext cx="13401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Butterworth</a:t>
            </a:r>
          </a:p>
        </p:txBody>
      </p:sp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C1AE248-919F-600B-64BE-9F937DF9728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857761314"/>
              </p:ext>
            </p:extLst>
          </p:nvPr>
        </p:nvGraphicFramePr>
        <p:xfrm>
          <a:off x="-3644809" y="6858000"/>
          <a:ext cx="5410200" cy="39909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410080" imgH="3990960" progId="PBrush">
                  <p:embed/>
                </p:oleObj>
              </mc:Choice>
              <mc:Fallback>
                <p:oleObj name="Bitmap Image" r:id="rId8" imgW="5410080" imgH="3990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3644809" y="6858000"/>
                        <a:ext cx="5410200" cy="39909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9FCCDF6E-190D-E813-43FF-3DFEEA83660A}"/>
              </a:ext>
            </a:extLst>
          </p:cNvPr>
          <p:cNvSpPr txBox="1"/>
          <p:nvPr/>
        </p:nvSpPr>
        <p:spPr>
          <a:xfrm>
            <a:off x="-1408748" y="6380832"/>
            <a:ext cx="22875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Median(</a:t>
            </a:r>
            <a:r>
              <a:rPr lang="en-US" dirty="0" err="1"/>
              <a:t>butterworths</a:t>
            </a:r>
            <a:r>
              <a:rPr lang="en-US" dirty="0"/>
              <a:t>)</a:t>
            </a:r>
          </a:p>
        </p:txBody>
      </p:sp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9BB2D811-C83F-F731-207A-1488A188026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040334164"/>
              </p:ext>
            </p:extLst>
          </p:nvPr>
        </p:nvGraphicFramePr>
        <p:xfrm>
          <a:off x="2058761" y="6565498"/>
          <a:ext cx="5391150" cy="401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391000" imgH="4019400" progId="PBrush">
                  <p:embed/>
                </p:oleObj>
              </mc:Choice>
              <mc:Fallback>
                <p:oleObj name="Bitmap Image" r:id="rId10" imgW="539100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2058761" y="6565498"/>
                        <a:ext cx="5391150" cy="4019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2F0259DE-1EC8-E12C-F6B5-FCB3AA44A75E}"/>
              </a:ext>
            </a:extLst>
          </p:cNvPr>
          <p:cNvSpPr txBox="1"/>
          <p:nvPr/>
        </p:nvSpPr>
        <p:spPr>
          <a:xfrm>
            <a:off x="4695893" y="6408924"/>
            <a:ext cx="11147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Kuwahara</a:t>
            </a:r>
            <a:endParaRPr lang="en-US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4242B66-6488-1C68-C0F2-4157672A7000}"/>
              </a:ext>
            </a:extLst>
          </p:cNvPr>
          <p:cNvSpPr txBox="1"/>
          <p:nvPr/>
        </p:nvSpPr>
        <p:spPr>
          <a:xfrm>
            <a:off x="1354932" y="-280219"/>
            <a:ext cx="8082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No Bin</a:t>
            </a:r>
          </a:p>
        </p:txBody>
      </p:sp>
    </p:spTree>
    <p:extLst>
      <p:ext uri="{BB962C8B-B14F-4D97-AF65-F5344CB8AC3E}">
        <p14:creationId xmlns:p14="http://schemas.microsoft.com/office/powerpoint/2010/main" val="250257876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C91CF475-90F7-CBA3-130B-838793BE650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97095451"/>
              </p:ext>
            </p:extLst>
          </p:nvPr>
        </p:nvGraphicFramePr>
        <p:xfrm>
          <a:off x="857250" y="1543050"/>
          <a:ext cx="5238750" cy="4057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238720" imgH="4057560" progId="PBrush">
                  <p:embed/>
                </p:oleObj>
              </mc:Choice>
              <mc:Fallback>
                <p:oleObj name="Bitmap Image" r:id="rId2" imgW="5238720" imgH="4057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857250" y="1543050"/>
                        <a:ext cx="5238750" cy="4057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C6D47547-51B0-F583-7777-24C870996B5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648244"/>
              </p:ext>
            </p:extLst>
          </p:nvPr>
        </p:nvGraphicFramePr>
        <p:xfrm>
          <a:off x="6529543" y="1543050"/>
          <a:ext cx="5238750" cy="39147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238720" imgH="3914640" progId="PBrush">
                  <p:embed/>
                </p:oleObj>
              </mc:Choice>
              <mc:Fallback>
                <p:oleObj name="Bitmap Image" r:id="rId4" imgW="5238720" imgH="3914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529543" y="1543050"/>
                        <a:ext cx="5238750" cy="39147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43A1D3D-992B-88D6-5B5E-7E19F43E724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41619617"/>
              </p:ext>
            </p:extLst>
          </p:nvPr>
        </p:nvGraphicFramePr>
        <p:xfrm>
          <a:off x="-4572153" y="1628775"/>
          <a:ext cx="5172075" cy="38862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172120" imgH="3886200" progId="PBrush">
                  <p:embed/>
                </p:oleObj>
              </mc:Choice>
              <mc:Fallback>
                <p:oleObj name="Bitmap Image" r:id="rId6" imgW="5172120" imgH="3886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4572153" y="1628775"/>
                        <a:ext cx="5172075" cy="38862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EA6AD8A0-DC1F-DD60-933D-BBA36D6F8A1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64188682"/>
              </p:ext>
            </p:extLst>
          </p:nvPr>
        </p:nvGraphicFramePr>
        <p:xfrm>
          <a:off x="984454" y="5856902"/>
          <a:ext cx="5095875" cy="40195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095800" imgH="4019400" progId="PBrush">
                  <p:embed/>
                </p:oleObj>
              </mc:Choice>
              <mc:Fallback>
                <p:oleObj name="Bitmap Image" r:id="rId8" imgW="509580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984454" y="5856902"/>
                        <a:ext cx="5095875" cy="40195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73456425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40E41-7BB6-AB28-A0DC-2865EBF8F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47683"/>
          </a:xfrm>
        </p:spPr>
        <p:txBody>
          <a:bodyPr>
            <a:normAutofit/>
          </a:bodyPr>
          <a:lstStyle/>
          <a:p>
            <a:r>
              <a:rPr lang="en-US" sz="3600" dirty="0"/>
              <a:t>DAPI FWHM (cropped)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150C931-C907-68F2-3A15-BE1FF5819C41}"/>
              </a:ext>
            </a:extLst>
          </p:cNvPr>
          <p:cNvSpPr txBox="1"/>
          <p:nvPr/>
        </p:nvSpPr>
        <p:spPr>
          <a:xfrm>
            <a:off x="5444226" y="3409038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17um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CF5D1D9-067D-C492-D508-B2754D6183D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650194597"/>
              </p:ext>
            </p:extLst>
          </p:nvPr>
        </p:nvGraphicFramePr>
        <p:xfrm>
          <a:off x="-118285" y="774871"/>
          <a:ext cx="5281473" cy="30832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991960" imgH="7000920" progId="PBrush">
                  <p:embed/>
                </p:oleObj>
              </mc:Choice>
              <mc:Fallback>
                <p:oleObj name="Bitmap Image" r:id="rId2" imgW="11991960" imgH="7000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-118285" y="774871"/>
                        <a:ext cx="5281473" cy="30832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9D55EF3-355C-50C3-590A-E7C9E1D8F4E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73632172"/>
              </p:ext>
            </p:extLst>
          </p:nvPr>
        </p:nvGraphicFramePr>
        <p:xfrm>
          <a:off x="376687" y="4736580"/>
          <a:ext cx="4876800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4876920" imgH="1771560" progId="PBrush">
                  <p:embed/>
                </p:oleObj>
              </mc:Choice>
              <mc:Fallback>
                <p:oleObj name="Bitmap Image" r:id="rId4" imgW="4876920" imgH="1771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376687" y="4736580"/>
                        <a:ext cx="4876800" cy="177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73564FF-9DD4-D3D9-DCBA-06296CD4F9F8}"/>
              </a:ext>
            </a:extLst>
          </p:cNvPr>
          <p:cNvSpPr txBox="1"/>
          <p:nvPr/>
        </p:nvSpPr>
        <p:spPr>
          <a:xfrm>
            <a:off x="0" y="2947373"/>
            <a:ext cx="1548886" cy="64633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Focus: 47.5um</a:t>
            </a:r>
          </a:p>
          <a:p>
            <a:r>
              <a:rPr lang="en-US" dirty="0">
                <a:solidFill>
                  <a:schemeClr val="bg1"/>
                </a:solidFill>
              </a:rPr>
              <a:t>FWHM: 12um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2830E4-59B8-8C54-D584-9C3A0BCB9DC8}"/>
              </a:ext>
            </a:extLst>
          </p:cNvPr>
          <p:cNvSpPr txBox="1"/>
          <p:nvPr/>
        </p:nvSpPr>
        <p:spPr>
          <a:xfrm>
            <a:off x="5163188" y="5861899"/>
            <a:ext cx="1548886" cy="64633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Focus: 46.2um</a:t>
            </a:r>
          </a:p>
          <a:p>
            <a:r>
              <a:rPr lang="en-US" dirty="0">
                <a:solidFill>
                  <a:schemeClr val="bg1"/>
                </a:solidFill>
              </a:rPr>
              <a:t>FWHM: 12um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D39ECF61-12F2-0C4A-9843-AD0ED3A4EFC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80644134"/>
              </p:ext>
            </p:extLst>
          </p:nvPr>
        </p:nvGraphicFramePr>
        <p:xfrm>
          <a:off x="0" y="819866"/>
          <a:ext cx="2382956" cy="17720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238720" imgH="3895560" progId="PBrush">
                  <p:embed/>
                </p:oleObj>
              </mc:Choice>
              <mc:Fallback>
                <p:oleObj name="Bitmap Image" r:id="rId6" imgW="5238720" imgH="38955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0" y="819866"/>
                        <a:ext cx="2382956" cy="17720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E9BC408D-68C4-DE9C-8C6B-931D9602B1C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611177"/>
              </p:ext>
            </p:extLst>
          </p:nvPr>
        </p:nvGraphicFramePr>
        <p:xfrm>
          <a:off x="-118285" y="4226157"/>
          <a:ext cx="3016665" cy="23230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219640" imgH="4019400" progId="PBrush">
                  <p:embed/>
                </p:oleObj>
              </mc:Choice>
              <mc:Fallback>
                <p:oleObj name="Bitmap Image" r:id="rId8" imgW="5219640" imgH="4019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-118285" y="4226157"/>
                        <a:ext cx="3016665" cy="23230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AD3CD3CF-D62B-E63B-F7A8-401462F6D9C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98697930"/>
              </p:ext>
            </p:extLst>
          </p:nvPr>
        </p:nvGraphicFramePr>
        <p:xfrm>
          <a:off x="6838054" y="22132"/>
          <a:ext cx="3602638" cy="4315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867280" imgH="7029360" progId="PBrush">
                  <p:embed/>
                </p:oleObj>
              </mc:Choice>
              <mc:Fallback>
                <p:oleObj name="Bitmap Image" r:id="rId10" imgW="5867280" imgH="70293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838054" y="22132"/>
                        <a:ext cx="3602638" cy="43158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7" name="Object 16">
            <a:extLst>
              <a:ext uri="{FF2B5EF4-FFF2-40B4-BE49-F238E27FC236}">
                <a16:creationId xmlns:a16="http://schemas.microsoft.com/office/drawing/2014/main" id="{EDD684C9-7F5A-0467-8B79-98B7C9502CC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71443296"/>
              </p:ext>
            </p:extLst>
          </p:nvPr>
        </p:nvGraphicFramePr>
        <p:xfrm>
          <a:off x="5253487" y="901320"/>
          <a:ext cx="3104848" cy="23230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295960" imgH="3962520" progId="PBrush">
                  <p:embed/>
                </p:oleObj>
              </mc:Choice>
              <mc:Fallback>
                <p:oleObj name="Bitmap Image" r:id="rId12" imgW="5295960" imgH="396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5253487" y="901320"/>
                        <a:ext cx="3104848" cy="23230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9" name="TextBox 18">
            <a:extLst>
              <a:ext uri="{FF2B5EF4-FFF2-40B4-BE49-F238E27FC236}">
                <a16:creationId xmlns:a16="http://schemas.microsoft.com/office/drawing/2014/main" id="{B2795FD9-AC0F-2FFC-07EB-A45104D0F958}"/>
              </a:ext>
            </a:extLst>
          </p:cNvPr>
          <p:cNvSpPr txBox="1"/>
          <p:nvPr/>
        </p:nvSpPr>
        <p:spPr>
          <a:xfrm>
            <a:off x="7005782" y="255107"/>
            <a:ext cx="1601785" cy="646331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Focus: 46.0 um</a:t>
            </a:r>
          </a:p>
          <a:p>
            <a:r>
              <a:rPr lang="en-US" dirty="0">
                <a:solidFill>
                  <a:schemeClr val="bg1"/>
                </a:solidFill>
              </a:rPr>
              <a:t>FWHM: 9 um</a:t>
            </a:r>
          </a:p>
        </p:txBody>
      </p:sp>
    </p:spTree>
    <p:extLst>
      <p:ext uri="{BB962C8B-B14F-4D97-AF65-F5344CB8AC3E}">
        <p14:creationId xmlns:p14="http://schemas.microsoft.com/office/powerpoint/2010/main" val="7069976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140E41-7BB6-AB28-A0DC-2865EBF8F2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10515600" cy="747683"/>
          </a:xfrm>
        </p:spPr>
        <p:txBody>
          <a:bodyPr>
            <a:normAutofit/>
          </a:bodyPr>
          <a:lstStyle/>
          <a:p>
            <a:r>
              <a:rPr lang="en-US" sz="3600" dirty="0"/>
              <a:t>DAPI FWHM (cropped)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E8B59644-4B55-BE34-DB72-E6672A2E5BB9}"/>
              </a:ext>
            </a:extLst>
          </p:cNvPr>
          <p:cNvGraphicFramePr>
            <a:graphicFrameLocks noChangeAspect="1"/>
          </p:cNvGraphicFramePr>
          <p:nvPr/>
        </p:nvGraphicFramePr>
        <p:xfrm>
          <a:off x="5253487" y="111545"/>
          <a:ext cx="6287389" cy="36668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953800" imgH="6972480" progId="PBrush">
                  <p:embed/>
                </p:oleObj>
              </mc:Choice>
              <mc:Fallback>
                <p:oleObj name="Bitmap Image" r:id="rId2" imgW="11953800" imgH="697248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E8B59644-4B55-BE34-DB72-E6672A2E5BB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53487" y="111545"/>
                        <a:ext cx="6287389" cy="36668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9150C931-C907-68F2-3A15-BE1FF5819C41}"/>
              </a:ext>
            </a:extLst>
          </p:cNvPr>
          <p:cNvSpPr txBox="1"/>
          <p:nvPr/>
        </p:nvSpPr>
        <p:spPr>
          <a:xfrm>
            <a:off x="5444226" y="3409038"/>
            <a:ext cx="7248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17um</a:t>
            </a:r>
          </a:p>
        </p:txBody>
      </p:sp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FD9384AA-AE54-6078-DBEC-90D600660D60}"/>
              </a:ext>
            </a:extLst>
          </p:cNvPr>
          <p:cNvGraphicFramePr>
            <a:graphicFrameLocks noChangeAspect="1"/>
          </p:cNvGraphicFramePr>
          <p:nvPr/>
        </p:nvGraphicFramePr>
        <p:xfrm>
          <a:off x="7389423" y="3811075"/>
          <a:ext cx="2444690" cy="293538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315040" imgH="6381720" progId="PBrush">
                  <p:embed/>
                </p:oleObj>
              </mc:Choice>
              <mc:Fallback>
                <p:oleObj name="Bitmap Image" r:id="rId4" imgW="5315040" imgH="638172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FD9384AA-AE54-6078-DBEC-90D600660D6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7389423" y="3811075"/>
                        <a:ext cx="2444690" cy="293538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9B0A3C7D-9C30-8F87-571E-6C31AA17159C}"/>
              </a:ext>
            </a:extLst>
          </p:cNvPr>
          <p:cNvSpPr txBox="1"/>
          <p:nvPr/>
        </p:nvSpPr>
        <p:spPr>
          <a:xfrm>
            <a:off x="8166339" y="6323564"/>
            <a:ext cx="724878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18um</a:t>
            </a:r>
          </a:p>
        </p:txBody>
      </p:sp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2CF5D1D9-067D-C492-D508-B2754D6183DD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18285" y="774871"/>
          <a:ext cx="5281473" cy="30832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11991960" imgH="7000920" progId="PBrush">
                  <p:embed/>
                </p:oleObj>
              </mc:Choice>
              <mc:Fallback>
                <p:oleObj name="Bitmap Image" r:id="rId6" imgW="11991960" imgH="700092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2CF5D1D9-067D-C492-D508-B2754D6183D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-118285" y="774871"/>
                        <a:ext cx="5281473" cy="30832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99D55EF3-355C-50C3-590A-E7C9E1D8F4E5}"/>
              </a:ext>
            </a:extLst>
          </p:cNvPr>
          <p:cNvGraphicFramePr>
            <a:graphicFrameLocks noChangeAspect="1"/>
          </p:cNvGraphicFramePr>
          <p:nvPr/>
        </p:nvGraphicFramePr>
        <p:xfrm>
          <a:off x="376687" y="4736580"/>
          <a:ext cx="4876800" cy="17716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4876920" imgH="1771560" progId="PBrush">
                  <p:embed/>
                </p:oleObj>
              </mc:Choice>
              <mc:Fallback>
                <p:oleObj name="Bitmap Image" r:id="rId8" imgW="4876920" imgH="177156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99D55EF3-355C-50C3-590A-E7C9E1D8F4E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76687" y="4736580"/>
                        <a:ext cx="4876800" cy="17716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173564FF-9DD4-D3D9-DCBA-06296CD4F9F8}"/>
              </a:ext>
            </a:extLst>
          </p:cNvPr>
          <p:cNvSpPr txBox="1"/>
          <p:nvPr/>
        </p:nvSpPr>
        <p:spPr>
          <a:xfrm>
            <a:off x="1151321" y="3224372"/>
            <a:ext cx="724878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12um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2830E4-59B8-8C54-D584-9C3A0BCB9DC8}"/>
              </a:ext>
            </a:extLst>
          </p:cNvPr>
          <p:cNvSpPr txBox="1"/>
          <p:nvPr/>
        </p:nvSpPr>
        <p:spPr>
          <a:xfrm>
            <a:off x="4476473" y="4816347"/>
            <a:ext cx="724878" cy="369332"/>
          </a:xfrm>
          <a:prstGeom prst="rect">
            <a:avLst/>
          </a:prstGeom>
          <a:solidFill>
            <a:schemeClr val="tx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12um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D39ECF61-12F2-0C4A-9843-AD0ED3A4EFCC}"/>
              </a:ext>
            </a:extLst>
          </p:cNvPr>
          <p:cNvGraphicFramePr>
            <a:graphicFrameLocks noChangeAspect="1"/>
          </p:cNvGraphicFramePr>
          <p:nvPr/>
        </p:nvGraphicFramePr>
        <p:xfrm>
          <a:off x="0" y="819866"/>
          <a:ext cx="2382956" cy="177205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238720" imgH="3895560" progId="PBrush">
                  <p:embed/>
                </p:oleObj>
              </mc:Choice>
              <mc:Fallback>
                <p:oleObj name="Bitmap Image" r:id="rId10" imgW="5238720" imgH="389556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D39ECF61-12F2-0C4A-9843-AD0ED3A4EF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0" y="819866"/>
                        <a:ext cx="2382956" cy="177205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6" name="Object 15">
            <a:extLst>
              <a:ext uri="{FF2B5EF4-FFF2-40B4-BE49-F238E27FC236}">
                <a16:creationId xmlns:a16="http://schemas.microsoft.com/office/drawing/2014/main" id="{E9BC408D-68C4-DE9C-8C6B-931D9602B1CA}"/>
              </a:ext>
            </a:extLst>
          </p:cNvPr>
          <p:cNvGraphicFramePr>
            <a:graphicFrameLocks noChangeAspect="1"/>
          </p:cNvGraphicFramePr>
          <p:nvPr/>
        </p:nvGraphicFramePr>
        <p:xfrm>
          <a:off x="-118285" y="4226157"/>
          <a:ext cx="3016665" cy="232305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219640" imgH="4019400" progId="PBrush">
                  <p:embed/>
                </p:oleObj>
              </mc:Choice>
              <mc:Fallback>
                <p:oleObj name="Bitmap Image" r:id="rId12" imgW="5219640" imgH="4019400" progId="PBrush">
                  <p:embed/>
                  <p:pic>
                    <p:nvPicPr>
                      <p:cNvPr id="16" name="Object 15">
                        <a:extLst>
                          <a:ext uri="{FF2B5EF4-FFF2-40B4-BE49-F238E27FC236}">
                            <a16:creationId xmlns:a16="http://schemas.microsoft.com/office/drawing/2014/main" id="{E9BC408D-68C4-DE9C-8C6B-931D9602B1C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-118285" y="4226157"/>
                        <a:ext cx="3016665" cy="232305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5416012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E4773A-B051-EE9C-70D8-513F218BBE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Low S/N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03590A7D-A2DB-95D8-0A02-971F2A76A22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08741865"/>
              </p:ext>
            </p:extLst>
          </p:nvPr>
        </p:nvGraphicFramePr>
        <p:xfrm>
          <a:off x="6196203" y="1790282"/>
          <a:ext cx="5836300" cy="4112164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610240" imgH="3952800" progId="PBrush">
                  <p:embed/>
                </p:oleObj>
              </mc:Choice>
              <mc:Fallback>
                <p:oleObj name="Bitmap Image" r:id="rId2" imgW="5610240" imgH="3952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196203" y="1790282"/>
                        <a:ext cx="5836300" cy="4112164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9A3FC9A2-7149-9E8C-56B6-035AF7FB26F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772907644"/>
              </p:ext>
            </p:extLst>
          </p:nvPr>
        </p:nvGraphicFramePr>
        <p:xfrm>
          <a:off x="258791" y="1790282"/>
          <a:ext cx="5315601" cy="3952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238720" imgH="3895560" progId="PBrush">
                  <p:embed/>
                </p:oleObj>
              </mc:Choice>
              <mc:Fallback>
                <p:oleObj name="Bitmap Image" r:id="rId4" imgW="5238720" imgH="389556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D39ECF61-12F2-0C4A-9843-AD0ED3A4EFC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8791" y="1790282"/>
                        <a:ext cx="5315601" cy="39528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7810833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CF60F-247C-93C6-31FC-C7C1871ADE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87488"/>
            <a:ext cx="10515600" cy="592407"/>
          </a:xfrm>
        </p:spPr>
        <p:txBody>
          <a:bodyPr>
            <a:normAutofit fontScale="90000"/>
          </a:bodyPr>
          <a:lstStyle/>
          <a:p>
            <a:r>
              <a:rPr lang="en-US" dirty="0"/>
              <a:t>FWHM Vs. Binning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5B1354-54C6-54CA-E715-C25B87DDB4E1}"/>
              </a:ext>
            </a:extLst>
          </p:cNvPr>
          <p:cNvSpPr txBox="1"/>
          <p:nvPr/>
        </p:nvSpPr>
        <p:spPr>
          <a:xfrm>
            <a:off x="629729" y="1155940"/>
            <a:ext cx="115622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Why FWHM? FWHM is a defining property in scan range of 3PAF (3 point autofocus). If 3 points are gathered under FWHM w/ at least one on either side of focus, the result will be accurate.    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3A02D1C-2262-1622-1D76-6D612F962E99}"/>
              </a:ext>
            </a:extLst>
          </p:cNvPr>
          <p:cNvGrpSpPr/>
          <p:nvPr/>
        </p:nvGrpSpPr>
        <p:grpSpPr>
          <a:xfrm>
            <a:off x="-74604" y="5264412"/>
            <a:ext cx="12266604" cy="1513936"/>
            <a:chOff x="-74604" y="3392480"/>
            <a:chExt cx="12266604" cy="1513936"/>
          </a:xfrm>
        </p:grpSpPr>
        <p:graphicFrame>
          <p:nvGraphicFramePr>
            <p:cNvPr id="5" name="Object 4">
              <a:extLst>
                <a:ext uri="{FF2B5EF4-FFF2-40B4-BE49-F238E27FC236}">
                  <a16:creationId xmlns:a16="http://schemas.microsoft.com/office/drawing/2014/main" id="{BDC70DD5-578C-F2E2-D20C-D9D868B91C1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59001047"/>
                </p:ext>
              </p:extLst>
            </p:nvPr>
          </p:nvGraphicFramePr>
          <p:xfrm>
            <a:off x="1848559" y="3424015"/>
            <a:ext cx="2079625" cy="14509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2" imgW="5276880" imgH="3828960" progId="PBrush">
                    <p:embed/>
                  </p:oleObj>
                </mc:Choice>
                <mc:Fallback>
                  <p:oleObj name="Bitmap Image" r:id="rId2" imgW="5276880" imgH="382896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3"/>
                        <a:stretch>
                          <a:fillRect/>
                        </a:stretch>
                      </p:blipFill>
                      <p:spPr>
                        <a:xfrm>
                          <a:off x="1848559" y="3424015"/>
                          <a:ext cx="2079625" cy="14509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7" name="Object 6">
              <a:extLst>
                <a:ext uri="{FF2B5EF4-FFF2-40B4-BE49-F238E27FC236}">
                  <a16:creationId xmlns:a16="http://schemas.microsoft.com/office/drawing/2014/main" id="{B247688C-C249-DF0D-9B41-87CECE3782E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64112268"/>
                </p:ext>
              </p:extLst>
            </p:nvPr>
          </p:nvGraphicFramePr>
          <p:xfrm>
            <a:off x="3928184" y="3424015"/>
            <a:ext cx="2045979" cy="14824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4" imgW="5143680" imgH="3876840" progId="PBrush">
                    <p:embed/>
                  </p:oleObj>
                </mc:Choice>
                <mc:Fallback>
                  <p:oleObj name="Bitmap Image" r:id="rId4" imgW="5143680" imgH="387684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5"/>
                        <a:stretch>
                          <a:fillRect/>
                        </a:stretch>
                      </p:blipFill>
                      <p:spPr>
                        <a:xfrm>
                          <a:off x="3928184" y="3424015"/>
                          <a:ext cx="2045979" cy="14824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8" name="Object 7">
              <a:extLst>
                <a:ext uri="{FF2B5EF4-FFF2-40B4-BE49-F238E27FC236}">
                  <a16:creationId xmlns:a16="http://schemas.microsoft.com/office/drawing/2014/main" id="{0F0B0CD1-143C-92EE-E082-AE502E61095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958082766"/>
                </p:ext>
              </p:extLst>
            </p:nvPr>
          </p:nvGraphicFramePr>
          <p:xfrm>
            <a:off x="8081780" y="3424015"/>
            <a:ext cx="2048633" cy="14824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6" imgW="5238720" imgH="3943440" progId="PBrush">
                    <p:embed/>
                  </p:oleObj>
                </mc:Choice>
                <mc:Fallback>
                  <p:oleObj name="Bitmap Image" r:id="rId6" imgW="5238720" imgH="394344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7"/>
                        <a:stretch>
                          <a:fillRect/>
                        </a:stretch>
                      </p:blipFill>
                      <p:spPr>
                        <a:xfrm>
                          <a:off x="8081780" y="3424015"/>
                          <a:ext cx="2048633" cy="14824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9" name="Object 8">
              <a:extLst>
                <a:ext uri="{FF2B5EF4-FFF2-40B4-BE49-F238E27FC236}">
                  <a16:creationId xmlns:a16="http://schemas.microsoft.com/office/drawing/2014/main" id="{459DDB86-C7D7-AF8C-3E8E-DD5C9ED182A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692758257"/>
                </p:ext>
              </p:extLst>
            </p:nvPr>
          </p:nvGraphicFramePr>
          <p:xfrm>
            <a:off x="5960620" y="3424015"/>
            <a:ext cx="2080079" cy="14824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8" imgW="5229360" imgH="3876840" progId="PBrush">
                    <p:embed/>
                  </p:oleObj>
                </mc:Choice>
                <mc:Fallback>
                  <p:oleObj name="Bitmap Image" r:id="rId8" imgW="5229360" imgH="387684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9"/>
                        <a:stretch>
                          <a:fillRect/>
                        </a:stretch>
                      </p:blipFill>
                      <p:spPr>
                        <a:xfrm>
                          <a:off x="5960620" y="3424015"/>
                          <a:ext cx="2080079" cy="14824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10" name="Object 9">
              <a:extLst>
                <a:ext uri="{FF2B5EF4-FFF2-40B4-BE49-F238E27FC236}">
                  <a16:creationId xmlns:a16="http://schemas.microsoft.com/office/drawing/2014/main" id="{C23F7186-8C5E-52A6-A3FB-19F659CAA1FD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352239513"/>
                </p:ext>
              </p:extLst>
            </p:nvPr>
          </p:nvGraphicFramePr>
          <p:xfrm>
            <a:off x="10171494" y="3392480"/>
            <a:ext cx="2020506" cy="14824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10" imgW="5229360" imgH="3990960" progId="PBrush">
                    <p:embed/>
                  </p:oleObj>
                </mc:Choice>
                <mc:Fallback>
                  <p:oleObj name="Bitmap Image" r:id="rId10" imgW="5229360" imgH="399096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1"/>
                        <a:stretch>
                          <a:fillRect/>
                        </a:stretch>
                      </p:blipFill>
                      <p:spPr>
                        <a:xfrm>
                          <a:off x="10171494" y="3392480"/>
                          <a:ext cx="2020506" cy="14824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6" name="Object 5">
              <a:extLst>
                <a:ext uri="{FF2B5EF4-FFF2-40B4-BE49-F238E27FC236}">
                  <a16:creationId xmlns:a16="http://schemas.microsoft.com/office/drawing/2014/main" id="{AFCB4BF4-FB50-8EF9-9951-7E421C8B84F7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193705395"/>
                </p:ext>
              </p:extLst>
            </p:nvPr>
          </p:nvGraphicFramePr>
          <p:xfrm>
            <a:off x="-74604" y="3424015"/>
            <a:ext cx="1975317" cy="1482401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name="Bitmap Image" r:id="rId12" imgW="5153040" imgH="3867120" progId="PBrush">
                    <p:embed/>
                  </p:oleObj>
                </mc:Choice>
                <mc:Fallback>
                  <p:oleObj name="Bitmap Image" r:id="rId12" imgW="5153040" imgH="3867120" progId="PBrush">
                    <p:embed/>
                    <p:pic>
                      <p:nvPicPr>
                        <p:cNvPr id="0" name=""/>
                        <p:cNvPicPr/>
                        <p:nvPr/>
                      </p:nvPicPr>
                      <p:blipFill>
                        <a:blip r:embed="rId13"/>
                        <a:stretch>
                          <a:fillRect/>
                        </a:stretch>
                      </p:blipFill>
                      <p:spPr>
                        <a:xfrm>
                          <a:off x="-74604" y="3424015"/>
                          <a:ext cx="1975317" cy="1482401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0076B7F1-C1F0-AD03-F790-593010132CF8}"/>
              </a:ext>
            </a:extLst>
          </p:cNvPr>
          <p:cNvSpPr txBox="1"/>
          <p:nvPr/>
        </p:nvSpPr>
        <p:spPr>
          <a:xfrm>
            <a:off x="11095210" y="494963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EC704C4-A9D8-3998-A709-2B3E020EE21E}"/>
              </a:ext>
            </a:extLst>
          </p:cNvPr>
          <p:cNvSpPr txBox="1"/>
          <p:nvPr/>
        </p:nvSpPr>
        <p:spPr>
          <a:xfrm>
            <a:off x="9029791" y="4955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3172871-8E58-020F-9EC5-7A4BA9E258EB}"/>
              </a:ext>
            </a:extLst>
          </p:cNvPr>
          <p:cNvSpPr txBox="1"/>
          <p:nvPr/>
        </p:nvSpPr>
        <p:spPr>
          <a:xfrm>
            <a:off x="6812412" y="492661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1AC0FFF-91FD-8D3D-7D8F-F4C7923A5841}"/>
              </a:ext>
            </a:extLst>
          </p:cNvPr>
          <p:cNvSpPr txBox="1"/>
          <p:nvPr/>
        </p:nvSpPr>
        <p:spPr>
          <a:xfrm>
            <a:off x="4842095" y="4949634"/>
            <a:ext cx="3016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61D24D9-B5FF-0192-01FA-D0BF92AED699}"/>
              </a:ext>
            </a:extLst>
          </p:cNvPr>
          <p:cNvSpPr txBox="1"/>
          <p:nvPr/>
        </p:nvSpPr>
        <p:spPr>
          <a:xfrm>
            <a:off x="2805582" y="4949634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B9715EF-9BD1-D1CD-1403-7BA2E8A87A7A}"/>
              </a:ext>
            </a:extLst>
          </p:cNvPr>
          <p:cNvSpPr txBox="1"/>
          <p:nvPr/>
        </p:nvSpPr>
        <p:spPr>
          <a:xfrm>
            <a:off x="768069" y="4926615"/>
            <a:ext cx="4187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32</a:t>
            </a:r>
          </a:p>
        </p:txBody>
      </p:sp>
      <p:graphicFrame>
        <p:nvGraphicFramePr>
          <p:cNvPr id="20" name="Chart 19">
            <a:extLst>
              <a:ext uri="{FF2B5EF4-FFF2-40B4-BE49-F238E27FC236}">
                <a16:creationId xmlns:a16="http://schemas.microsoft.com/office/drawing/2014/main" id="{64C636C1-F248-6687-719E-964BE83575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4035723"/>
              </p:ext>
            </p:extLst>
          </p:nvPr>
        </p:nvGraphicFramePr>
        <p:xfrm>
          <a:off x="7226061" y="2206434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4"/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45E01BF5-0E29-C3E7-06CA-DAFFBA08116D}"/>
              </a:ext>
            </a:extLst>
          </p:cNvPr>
          <p:cNvSpPr txBox="1"/>
          <p:nvPr/>
        </p:nvSpPr>
        <p:spPr>
          <a:xfrm>
            <a:off x="1449238" y="3001343"/>
            <a:ext cx="430540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Large FWHM up from increase in binning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Center of parabola is roughly the same</a:t>
            </a:r>
          </a:p>
        </p:txBody>
      </p:sp>
    </p:spTree>
    <p:extLst>
      <p:ext uri="{BB962C8B-B14F-4D97-AF65-F5344CB8AC3E}">
        <p14:creationId xmlns:p14="http://schemas.microsoft.com/office/powerpoint/2010/main" val="32006830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B3B91-BB82-B8E3-A960-DD160FFDA50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71113" y="140839"/>
            <a:ext cx="10515600" cy="773562"/>
          </a:xfrm>
        </p:spPr>
        <p:txBody>
          <a:bodyPr/>
          <a:lstStyle/>
          <a:p>
            <a:r>
              <a:rPr lang="en-US" dirty="0"/>
              <a:t>3 Point Search Solution Vs Binning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4B800CE-63DD-4AF5-3286-78D4CFF5C391}"/>
              </a:ext>
            </a:extLst>
          </p:cNvPr>
          <p:cNvSpPr/>
          <p:nvPr/>
        </p:nvSpPr>
        <p:spPr>
          <a:xfrm>
            <a:off x="1380226" y="2320506"/>
            <a:ext cx="3209027" cy="6556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Point 1 in first 3rd</a:t>
            </a:r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A0446982-E8D8-303B-06D0-9ED843BF943C}"/>
              </a:ext>
            </a:extLst>
          </p:cNvPr>
          <p:cNvCxnSpPr>
            <a:cxnSpLocks/>
          </p:cNvCxnSpPr>
          <p:nvPr/>
        </p:nvCxnSpPr>
        <p:spPr>
          <a:xfrm>
            <a:off x="1430546" y="1874720"/>
            <a:ext cx="9526440" cy="0"/>
          </a:xfrm>
          <a:prstGeom prst="lin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2C02E182-E283-8ACB-63D8-BFE774D93E18}"/>
              </a:ext>
            </a:extLst>
          </p:cNvPr>
          <p:cNvSpPr txBox="1"/>
          <p:nvPr/>
        </p:nvSpPr>
        <p:spPr>
          <a:xfrm flipH="1">
            <a:off x="1662545" y="1551709"/>
            <a:ext cx="963352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Search Range = FWHM at 32 bin level. Each of 3 points is chosen from jointing 3</a:t>
            </a:r>
            <a:r>
              <a:rPr lang="en-US" baseline="30000" dirty="0"/>
              <a:t>rd</a:t>
            </a:r>
            <a:r>
              <a:rPr lang="en-US" dirty="0"/>
              <a:t> sections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D0EE7DFC-9DCC-929C-C80F-DB6E00C87853}"/>
              </a:ext>
            </a:extLst>
          </p:cNvPr>
          <p:cNvSpPr/>
          <p:nvPr/>
        </p:nvSpPr>
        <p:spPr>
          <a:xfrm>
            <a:off x="4589253" y="2320504"/>
            <a:ext cx="3209027" cy="6556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Point 2 in Second 3rd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57D5DED7-FCCD-6FD3-E7AC-B26C614744CF}"/>
              </a:ext>
            </a:extLst>
          </p:cNvPr>
          <p:cNvSpPr/>
          <p:nvPr/>
        </p:nvSpPr>
        <p:spPr>
          <a:xfrm>
            <a:off x="7798280" y="2320504"/>
            <a:ext cx="3209027" cy="65560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Point 3 in Last 3rd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4FE54D2-38D6-6422-AF53-4BD454927ED7}"/>
              </a:ext>
            </a:extLst>
          </p:cNvPr>
          <p:cNvSpPr txBox="1"/>
          <p:nvPr/>
        </p:nvSpPr>
        <p:spPr>
          <a:xfrm>
            <a:off x="5029711" y="3059668"/>
            <a:ext cx="265494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Focus is contained within this third region somewhere 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F427F38-5586-22F0-3AD2-543C3AA38732}"/>
              </a:ext>
            </a:extLst>
          </p:cNvPr>
          <p:cNvSpPr txBox="1"/>
          <p:nvPr/>
        </p:nvSpPr>
        <p:spPr>
          <a:xfrm>
            <a:off x="887082" y="4197552"/>
            <a:ext cx="280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Possible solutions for 32 bin</a:t>
            </a:r>
          </a:p>
        </p:txBody>
      </p:sp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4A4E8AE5-47EA-DCB8-D279-9A14EDB1CA8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81742455"/>
              </p:ext>
            </p:extLst>
          </p:nvPr>
        </p:nvGraphicFramePr>
        <p:xfrm>
          <a:off x="1616818" y="4646613"/>
          <a:ext cx="1343025" cy="3048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343160" imgH="304920" progId="PBrush">
                  <p:embed/>
                </p:oleObj>
              </mc:Choice>
              <mc:Fallback>
                <p:oleObj name="Bitmap Image" r:id="rId2" imgW="1343160" imgH="3049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616818" y="4646613"/>
                        <a:ext cx="1343025" cy="3048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F3E12A8C-019D-E986-92C6-8B1952CCC602}"/>
              </a:ext>
            </a:extLst>
          </p:cNvPr>
          <p:cNvSpPr txBox="1"/>
          <p:nvPr/>
        </p:nvSpPr>
        <p:spPr>
          <a:xfrm>
            <a:off x="1147418" y="5810690"/>
            <a:ext cx="268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Possible solutions for 8 bin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2914EC8-8B9F-9030-7408-7A1EA41D83C0}"/>
              </a:ext>
            </a:extLst>
          </p:cNvPr>
          <p:cNvSpPr txBox="1"/>
          <p:nvPr/>
        </p:nvSpPr>
        <p:spPr>
          <a:xfrm>
            <a:off x="7333889" y="5810690"/>
            <a:ext cx="268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Possible solutions for 2 bin</a:t>
            </a:r>
          </a:p>
        </p:txBody>
      </p:sp>
      <p:graphicFrame>
        <p:nvGraphicFramePr>
          <p:cNvPr id="18" name="Object 17">
            <a:extLst>
              <a:ext uri="{FF2B5EF4-FFF2-40B4-BE49-F238E27FC236}">
                <a16:creationId xmlns:a16="http://schemas.microsoft.com/office/drawing/2014/main" id="{20102D01-6CE6-0871-D735-28856CB3A1A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83051201"/>
              </p:ext>
            </p:extLst>
          </p:nvPr>
        </p:nvGraphicFramePr>
        <p:xfrm>
          <a:off x="699458" y="6369829"/>
          <a:ext cx="3581400" cy="2571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3581280" imgH="257040" progId="PBrush">
                  <p:embed/>
                </p:oleObj>
              </mc:Choice>
              <mc:Fallback>
                <p:oleObj name="Bitmap Image" r:id="rId4" imgW="3581280" imgH="2570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99458" y="6369829"/>
                        <a:ext cx="3581400" cy="2571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9" name="Object 18">
            <a:extLst>
              <a:ext uri="{FF2B5EF4-FFF2-40B4-BE49-F238E27FC236}">
                <a16:creationId xmlns:a16="http://schemas.microsoft.com/office/drawing/2014/main" id="{0322AE1F-41E6-4DDA-B4F7-04A41AE940A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91821830"/>
              </p:ext>
            </p:extLst>
          </p:nvPr>
        </p:nvGraphicFramePr>
        <p:xfrm>
          <a:off x="4733835" y="4627563"/>
          <a:ext cx="2085975" cy="3429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2085840" imgH="343080" progId="PBrush">
                  <p:embed/>
                </p:oleObj>
              </mc:Choice>
              <mc:Fallback>
                <p:oleObj name="Bitmap Image" r:id="rId6" imgW="2085840" imgH="3430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733835" y="4627563"/>
                        <a:ext cx="2085975" cy="34290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0" name="Object 19">
            <a:extLst>
              <a:ext uri="{FF2B5EF4-FFF2-40B4-BE49-F238E27FC236}">
                <a16:creationId xmlns:a16="http://schemas.microsoft.com/office/drawing/2014/main" id="{DA80FC4D-E220-149E-4ED9-575562C8A0A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89952535"/>
              </p:ext>
            </p:extLst>
          </p:nvPr>
        </p:nvGraphicFramePr>
        <p:xfrm>
          <a:off x="6052507" y="6320456"/>
          <a:ext cx="5467350" cy="2952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467320" imgH="295200" progId="PBrush">
                  <p:embed/>
                </p:oleObj>
              </mc:Choice>
              <mc:Fallback>
                <p:oleObj name="Bitmap Image" r:id="rId8" imgW="5467320" imgH="295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6052507" y="6320456"/>
                        <a:ext cx="5467350" cy="29527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1" name="TextBox 20">
            <a:extLst>
              <a:ext uri="{FF2B5EF4-FFF2-40B4-BE49-F238E27FC236}">
                <a16:creationId xmlns:a16="http://schemas.microsoft.com/office/drawing/2014/main" id="{E84700DE-9CFC-ABEA-B08A-3EABB9BB1979}"/>
              </a:ext>
            </a:extLst>
          </p:cNvPr>
          <p:cNvSpPr txBox="1"/>
          <p:nvPr/>
        </p:nvSpPr>
        <p:spPr>
          <a:xfrm>
            <a:off x="4531391" y="4094286"/>
            <a:ext cx="28024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u="sng" dirty="0"/>
              <a:t>Possible solutions for 16 bin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93FF0DD-7C89-7416-7B8C-41031D795145}"/>
              </a:ext>
            </a:extLst>
          </p:cNvPr>
          <p:cNvSpPr txBox="1"/>
          <p:nvPr/>
        </p:nvSpPr>
        <p:spPr>
          <a:xfrm>
            <a:off x="699458" y="3519577"/>
            <a:ext cx="21207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1" dirty="0"/>
              <a:t>Best solutions = 96, 97, 99</a:t>
            </a:r>
          </a:p>
        </p:txBody>
      </p:sp>
    </p:spTree>
    <p:extLst>
      <p:ext uri="{BB962C8B-B14F-4D97-AF65-F5344CB8AC3E}">
        <p14:creationId xmlns:p14="http://schemas.microsoft.com/office/powerpoint/2010/main" val="15925410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124C07-4E1A-B2D2-FDFF-FAB8E76D61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09851"/>
            <a:ext cx="10515600" cy="687298"/>
          </a:xfrm>
        </p:spPr>
        <p:txBody>
          <a:bodyPr>
            <a:normAutofit fontScale="90000"/>
          </a:bodyPr>
          <a:lstStyle/>
          <a:p>
            <a:r>
              <a:rPr lang="en-US" dirty="0"/>
              <a:t>S/N and binning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59816CD-174F-EBE6-9261-1916ADD2E95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8840814"/>
              </p:ext>
            </p:extLst>
          </p:nvPr>
        </p:nvGraphicFramePr>
        <p:xfrm>
          <a:off x="2731790" y="1250830"/>
          <a:ext cx="2941874" cy="217817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5210280" imgH="3857760" progId="PBrush">
                  <p:embed/>
                </p:oleObj>
              </mc:Choice>
              <mc:Fallback>
                <p:oleObj name="Bitmap Image" r:id="rId2" imgW="5210280" imgH="38577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2731790" y="1250830"/>
                        <a:ext cx="2941874" cy="217817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F4CBE50A-793B-9D37-424E-D567C925FF1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589572095"/>
              </p:ext>
            </p:extLst>
          </p:nvPr>
        </p:nvGraphicFramePr>
        <p:xfrm>
          <a:off x="2666420" y="3994732"/>
          <a:ext cx="3302569" cy="2377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305320" imgH="3819600" progId="PBrush">
                  <p:embed/>
                </p:oleObj>
              </mc:Choice>
              <mc:Fallback>
                <p:oleObj name="Bitmap Image" r:id="rId4" imgW="5305320" imgH="38196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666420" y="3994732"/>
                        <a:ext cx="3302569" cy="2377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7B3A2A0-87D3-B074-46C8-B5F71353CF7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32041469"/>
              </p:ext>
            </p:extLst>
          </p:nvPr>
        </p:nvGraphicFramePr>
        <p:xfrm>
          <a:off x="6096000" y="4000543"/>
          <a:ext cx="2968025" cy="21979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286240" imgH="3914640" progId="PBrush">
                  <p:embed/>
                </p:oleObj>
              </mc:Choice>
              <mc:Fallback>
                <p:oleObj name="Bitmap Image" r:id="rId6" imgW="5286240" imgH="39146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6096000" y="4000543"/>
                        <a:ext cx="2968025" cy="21979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BFA7EF8-144B-5193-2520-BADFCD56415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037305"/>
              </p:ext>
            </p:extLst>
          </p:nvPr>
        </p:nvGraphicFramePr>
        <p:xfrm>
          <a:off x="5841138" y="1156515"/>
          <a:ext cx="3142798" cy="2366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400720" imgH="4067280" progId="PBrush">
                  <p:embed/>
                </p:oleObj>
              </mc:Choice>
              <mc:Fallback>
                <p:oleObj name="Bitmap Image" r:id="rId8" imgW="5400720" imgH="40672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5841138" y="1156515"/>
                        <a:ext cx="3142798" cy="2366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BB7EDCBB-67A5-6B1B-8B26-B0865423E34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6174812"/>
              </p:ext>
            </p:extLst>
          </p:nvPr>
        </p:nvGraphicFramePr>
        <p:xfrm>
          <a:off x="9064025" y="1079422"/>
          <a:ext cx="3116072" cy="23776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305320" imgH="4048200" progId="PBrush">
                  <p:embed/>
                </p:oleObj>
              </mc:Choice>
              <mc:Fallback>
                <p:oleObj name="Bitmap Image" r:id="rId10" imgW="5305320" imgH="40482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9064025" y="1079422"/>
                        <a:ext cx="3116072" cy="237761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3BEBA75-54F0-49A4-93D0-EE5BBED8626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75252936"/>
              </p:ext>
            </p:extLst>
          </p:nvPr>
        </p:nvGraphicFramePr>
        <p:xfrm>
          <a:off x="9119713" y="3916114"/>
          <a:ext cx="3072287" cy="2366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143680" imgH="3962520" progId="PBrush">
                  <p:embed/>
                </p:oleObj>
              </mc:Choice>
              <mc:Fallback>
                <p:oleObj name="Bitmap Image" r:id="rId12" imgW="5143680" imgH="39625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9119713" y="3916114"/>
                        <a:ext cx="3072287" cy="236679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42465B29-8867-6892-38A0-CE84D7DD6DB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9255424"/>
              </p:ext>
            </p:extLst>
          </p:nvPr>
        </p:nvGraphicFramePr>
        <p:xfrm>
          <a:off x="-1840197" y="1042352"/>
          <a:ext cx="4261163" cy="248096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4" imgW="11991960" imgH="6981840" progId="PBrush">
                  <p:embed/>
                </p:oleObj>
              </mc:Choice>
              <mc:Fallback>
                <p:oleObj name="Bitmap Image" r:id="rId14" imgW="11991960" imgH="6981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-1840197" y="1042352"/>
                        <a:ext cx="4261163" cy="248096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CA7D1979-D6D4-77C7-561E-DC6C7EEA009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59279946"/>
              </p:ext>
            </p:extLst>
          </p:nvPr>
        </p:nvGraphicFramePr>
        <p:xfrm>
          <a:off x="-1982315" y="3883133"/>
          <a:ext cx="4403281" cy="256972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6" imgW="11896560" imgH="6943680" progId="PBrush">
                  <p:embed/>
                </p:oleObj>
              </mc:Choice>
              <mc:Fallback>
                <p:oleObj name="Bitmap Image" r:id="rId16" imgW="11896560" imgH="694368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7"/>
                      <a:stretch>
                        <a:fillRect/>
                      </a:stretch>
                    </p:blipFill>
                    <p:spPr>
                      <a:xfrm>
                        <a:off x="-1982315" y="3883133"/>
                        <a:ext cx="4403281" cy="256972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3368201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03DEB-276A-A5A6-8028-C9D1DFE2E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6657" y="110303"/>
            <a:ext cx="10515600" cy="540649"/>
          </a:xfrm>
        </p:spPr>
        <p:txBody>
          <a:bodyPr>
            <a:normAutofit fontScale="90000"/>
          </a:bodyPr>
          <a:lstStyle/>
          <a:p>
            <a:r>
              <a:rPr lang="en-US" dirty="0"/>
              <a:t>What about Stains for smaller distributions?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E101058-9447-5C01-58F3-92C515F1D97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93792050"/>
              </p:ext>
            </p:extLst>
          </p:nvPr>
        </p:nvGraphicFramePr>
        <p:xfrm>
          <a:off x="6737545" y="1228938"/>
          <a:ext cx="5076192" cy="295945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11925360" imgH="6953400" progId="PBrush">
                  <p:embed/>
                </p:oleObj>
              </mc:Choice>
              <mc:Fallback>
                <p:oleObj name="Bitmap Image" r:id="rId2" imgW="11925360" imgH="69534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6737545" y="1228938"/>
                        <a:ext cx="5076192" cy="295945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D8803E3F-0AEA-948B-77EF-EC853509F07C}"/>
              </a:ext>
            </a:extLst>
          </p:cNvPr>
          <p:cNvSpPr txBox="1"/>
          <p:nvPr/>
        </p:nvSpPr>
        <p:spPr>
          <a:xfrm>
            <a:off x="776377" y="1095555"/>
            <a:ext cx="566308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Ezrin is a finer stained feature than DAPI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Binning effectiveness may be balance between S/N and focused feature size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A4E49E37-1CBB-2C84-25BB-91052DBB92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72505693"/>
              </p:ext>
            </p:extLst>
          </p:nvPr>
        </p:nvGraphicFramePr>
        <p:xfrm>
          <a:off x="25957" y="5185074"/>
          <a:ext cx="2016886" cy="15386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5181480" imgH="3952800" progId="PBrush">
                  <p:embed/>
                </p:oleObj>
              </mc:Choice>
              <mc:Fallback>
                <p:oleObj name="Bitmap Image" r:id="rId4" imgW="5181480" imgH="395280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25957" y="5185074"/>
                        <a:ext cx="2016886" cy="15386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218901B9-2180-6345-6B47-BF8C4321258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482453075"/>
              </p:ext>
            </p:extLst>
          </p:nvPr>
        </p:nvGraphicFramePr>
        <p:xfrm>
          <a:off x="1982458" y="5106615"/>
          <a:ext cx="2201354" cy="164108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5276880" imgH="3933720" progId="PBrush">
                  <p:embed/>
                </p:oleObj>
              </mc:Choice>
              <mc:Fallback>
                <p:oleObj name="Bitmap Image" r:id="rId6" imgW="5276880" imgH="39337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1982458" y="5106615"/>
                        <a:ext cx="2201354" cy="164108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6CADF4E7-4CF7-BB4A-9939-8423C186D3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42157734"/>
              </p:ext>
            </p:extLst>
          </p:nvPr>
        </p:nvGraphicFramePr>
        <p:xfrm>
          <a:off x="4183812" y="5106615"/>
          <a:ext cx="2201354" cy="16705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5095800" imgH="3867120" progId="PBrush">
                  <p:embed/>
                </p:oleObj>
              </mc:Choice>
              <mc:Fallback>
                <p:oleObj name="Bitmap Image" r:id="rId8" imgW="5095800" imgH="386712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183812" y="5106615"/>
                        <a:ext cx="2201354" cy="16705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A379764E-229B-9882-E54F-85141CDCB64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48799595"/>
              </p:ext>
            </p:extLst>
          </p:nvPr>
        </p:nvGraphicFramePr>
        <p:xfrm>
          <a:off x="6439466" y="5114790"/>
          <a:ext cx="2113313" cy="16247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5191200" imgH="3990960" progId="PBrush">
                  <p:embed/>
                </p:oleObj>
              </mc:Choice>
              <mc:Fallback>
                <p:oleObj name="Bitmap Image" r:id="rId10" imgW="5191200" imgH="3990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6439466" y="5114790"/>
                        <a:ext cx="2113313" cy="162473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CFE2C5F5-19B6-1D0C-336A-47F10ED1F33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676867460"/>
              </p:ext>
            </p:extLst>
          </p:nvPr>
        </p:nvGraphicFramePr>
        <p:xfrm>
          <a:off x="8526135" y="5176896"/>
          <a:ext cx="1983484" cy="150051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5124600" imgH="3876840" progId="PBrush">
                  <p:embed/>
                </p:oleObj>
              </mc:Choice>
              <mc:Fallback>
                <p:oleObj name="Bitmap Image" r:id="rId12" imgW="5124600" imgH="387684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526135" y="5176896"/>
                        <a:ext cx="1983484" cy="150051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EE799E19-3EE0-4F00-48C4-073796332C1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57657610"/>
              </p:ext>
            </p:extLst>
          </p:nvPr>
        </p:nvGraphicFramePr>
        <p:xfrm>
          <a:off x="10380788" y="5229932"/>
          <a:ext cx="1838529" cy="142392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4" imgW="5153040" imgH="3990960" progId="PBrush">
                  <p:embed/>
                </p:oleObj>
              </mc:Choice>
              <mc:Fallback>
                <p:oleObj name="Bitmap Image" r:id="rId14" imgW="5153040" imgH="3990960" progId="PBrush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0380788" y="5229932"/>
                        <a:ext cx="1838529" cy="142392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DFDF4A2-9B80-8605-6EA7-76A00094EEE2}"/>
              </a:ext>
            </a:extLst>
          </p:cNvPr>
          <p:cNvSpPr txBox="1"/>
          <p:nvPr/>
        </p:nvSpPr>
        <p:spPr>
          <a:xfrm>
            <a:off x="563566" y="2385503"/>
            <a:ext cx="489089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DAPI image was best at 32 bin level.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Ezrin does not appear to be. Best is 8 bin level. </a:t>
            </a:r>
          </a:p>
        </p:txBody>
      </p:sp>
      <p:graphicFrame>
        <p:nvGraphicFramePr>
          <p:cNvPr id="13" name="Chart 12">
            <a:extLst>
              <a:ext uri="{FF2B5EF4-FFF2-40B4-BE49-F238E27FC236}">
                <a16:creationId xmlns:a16="http://schemas.microsoft.com/office/drawing/2014/main" id="{07CAFCE0-D905-D172-395C-77234985DFF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4312755"/>
              </p:ext>
            </p:extLst>
          </p:nvPr>
        </p:nvGraphicFramePr>
        <p:xfrm>
          <a:off x="1687173" y="3110293"/>
          <a:ext cx="3033968" cy="1979476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16"/>
          </a:graphicData>
        </a:graphic>
      </p:graphicFrame>
    </p:spTree>
    <p:extLst>
      <p:ext uri="{BB962C8B-B14F-4D97-AF65-F5344CB8AC3E}">
        <p14:creationId xmlns:p14="http://schemas.microsoft.com/office/powerpoint/2010/main" val="3658666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5162</TotalTime>
  <Words>661</Words>
  <Application>Microsoft Office PowerPoint</Application>
  <PresentationFormat>Widescreen</PresentationFormat>
  <Paragraphs>113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8" baseType="lpstr">
      <vt:lpstr>Arial</vt:lpstr>
      <vt:lpstr>Calibri</vt:lpstr>
      <vt:lpstr>Calibri Light</vt:lpstr>
      <vt:lpstr>Office Theme</vt:lpstr>
      <vt:lpstr>Bitmap Image</vt:lpstr>
      <vt:lpstr>Performance 3 point Brenner </vt:lpstr>
      <vt:lpstr>Focal Plane differences</vt:lpstr>
      <vt:lpstr>DAPI FWHM (cropped)</vt:lpstr>
      <vt:lpstr>DAPI FWHM (cropped)</vt:lpstr>
      <vt:lpstr>Low S/N</vt:lpstr>
      <vt:lpstr>FWHM Vs. Binning</vt:lpstr>
      <vt:lpstr>3 Point Search Solution Vs Binning</vt:lpstr>
      <vt:lpstr>S/N and binning</vt:lpstr>
      <vt:lpstr>What about Stains for smaller distributions?</vt:lpstr>
      <vt:lpstr>What about not much area occupied?</vt:lpstr>
      <vt:lpstr>Can I focus a single Nucleus?</vt:lpstr>
      <vt:lpstr>What about auto bin selection?</vt:lpstr>
      <vt:lpstr>Lets test the new engine out!</vt:lpstr>
      <vt:lpstr>New bin method</vt:lpstr>
      <vt:lpstr>Skipping bin vs brenner skipping range vs true bin</vt:lpstr>
      <vt:lpstr>Kuwahara Filter</vt:lpstr>
      <vt:lpstr>Kuwahara Brenner Score Space</vt:lpstr>
      <vt:lpstr>Thoughts</vt:lpstr>
      <vt:lpstr>Brenner Score “Mask”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Performance 3 point Brenner </dc:title>
  <dc:creator>michael anderson</dc:creator>
  <cp:lastModifiedBy>michael anderson</cp:lastModifiedBy>
  <cp:revision>6</cp:revision>
  <dcterms:created xsi:type="dcterms:W3CDTF">2023-01-13T16:16:50Z</dcterms:created>
  <dcterms:modified xsi:type="dcterms:W3CDTF">2023-01-24T00:44:24Z</dcterms:modified>
</cp:coreProperties>
</file>

<file path=docProps/thumbnail.jpeg>
</file>